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8" r:id="rId2"/>
  </p:sldMasterIdLst>
  <p:notesMasterIdLst>
    <p:notesMasterId r:id="rId16"/>
  </p:notesMasterIdLst>
  <p:sldIdLst>
    <p:sldId id="256" r:id="rId3"/>
    <p:sldId id="3436" r:id="rId4"/>
    <p:sldId id="3441" r:id="rId5"/>
    <p:sldId id="3442" r:id="rId6"/>
    <p:sldId id="3439" r:id="rId7"/>
    <p:sldId id="3430" r:id="rId8"/>
    <p:sldId id="3429" r:id="rId9"/>
    <p:sldId id="268" r:id="rId10"/>
    <p:sldId id="266" r:id="rId11"/>
    <p:sldId id="3440" r:id="rId12"/>
    <p:sldId id="3422" r:id="rId13"/>
    <p:sldId id="292" r:id="rId14"/>
    <p:sldId id="3433" r:id="rId15"/>
  </p:sldIdLst>
  <p:sldSz cx="12192000" cy="6858000"/>
  <p:notesSz cx="6858000" cy="9144000"/>
  <p:embeddedFontLst>
    <p:embeddedFont>
      <p:font typeface="Arial Narrow" panose="020B0604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  <p:bold r:id="rId26"/>
      <p:italic r:id="rId27"/>
    </p:embeddedFont>
    <p:embeddedFont>
      <p:font typeface="Montserrat" pitchFamily="2" charset="77"/>
      <p:regular r:id="rId28"/>
      <p:bold r:id="rId29"/>
      <p:italic r:id="rId30"/>
    </p:embeddedFont>
    <p:embeddedFont>
      <p:font typeface="Montserrat Light" pitchFamily="2" charset="77"/>
      <p:regular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06">
          <p15:clr>
            <a:srgbClr val="A4A3A4"/>
          </p15:clr>
        </p15:guide>
        <p15:guide id="2" pos="1595" userDrawn="1">
          <p15:clr>
            <a:srgbClr val="A4A3A4"/>
          </p15:clr>
        </p15:guide>
        <p15:guide id="3" pos="2774" userDrawn="1">
          <p15:clr>
            <a:srgbClr val="A4A3A4"/>
          </p15:clr>
        </p15:guide>
        <p15:guide id="4" pos="3840">
          <p15:clr>
            <a:srgbClr val="A4A3A4"/>
          </p15:clr>
        </p15:guide>
        <p15:guide id="5" pos="4951">
          <p15:clr>
            <a:srgbClr val="A4A3A4"/>
          </p15:clr>
        </p15:guide>
        <p15:guide id="6" pos="6085" userDrawn="1">
          <p15:clr>
            <a:srgbClr val="A4A3A4"/>
          </p15:clr>
        </p15:guide>
        <p15:guide id="7" pos="7242" userDrawn="1">
          <p15:clr>
            <a:srgbClr val="A4A3A4"/>
          </p15:clr>
        </p15:guide>
        <p15:guide id="8" orient="horz" pos="3793" userDrawn="1">
          <p15:clr>
            <a:srgbClr val="A4A3A4"/>
          </p15:clr>
        </p15:guide>
        <p15:guide id="9" orient="horz" pos="1366" userDrawn="1">
          <p15:clr>
            <a:srgbClr val="A4A3A4"/>
          </p15:clr>
        </p15:guide>
        <p15:guide id="10" orient="horz" pos="21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BERG Linnea" initials="GL" lastIdx="2" clrIdx="0">
    <p:extLst>
      <p:ext uri="{19B8F6BF-5375-455C-9EA6-DF929625EA0E}">
        <p15:presenceInfo xmlns:p15="http://schemas.microsoft.com/office/powerpoint/2012/main" userId="S::linnea.granberg@ehl.ch::e7507055-c80b-46a9-a66c-8afb63b39b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36"/>
    <a:srgbClr val="A7A6A6"/>
    <a:srgbClr val="008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89379" autoAdjust="0"/>
  </p:normalViewPr>
  <p:slideViewPr>
    <p:cSldViewPr snapToGrid="0">
      <p:cViewPr varScale="1">
        <p:scale>
          <a:sx n="89" d="100"/>
          <a:sy n="89" d="100"/>
        </p:scale>
        <p:origin x="712" y="168"/>
      </p:cViewPr>
      <p:guideLst>
        <p:guide pos="506"/>
        <p:guide pos="1595"/>
        <p:guide pos="2774"/>
        <p:guide pos="3840"/>
        <p:guide pos="4951"/>
        <p:guide pos="6085"/>
        <p:guide pos="7242"/>
        <p:guide orient="horz" pos="3793"/>
        <p:guide orient="horz" pos="1366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63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400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1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443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a0ff5296b9_0_1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a0ff5296b9_0_16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ga0ff5296b9_0_16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5368414341_0_27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0" name="Google Shape;630;g5368414341_0_2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5368414341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g5368414341_0_26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6" name="Google Shape;766;g5368414341_0_26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368414341_0_2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g5368414341_0_25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8" name="Google Shape;778;g5368414341_0_25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9133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97126c250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g97126c250b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1" name="Google Shape;551;g97126c250b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604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63" Type="http://schemas.openxmlformats.org/officeDocument/2006/relationships/image" Target="../media/image69.png"/><Relationship Id="rId68" Type="http://schemas.openxmlformats.org/officeDocument/2006/relationships/image" Target="../media/image74.png"/><Relationship Id="rId84" Type="http://schemas.openxmlformats.org/officeDocument/2006/relationships/image" Target="../media/image90.png"/><Relationship Id="rId16" Type="http://schemas.openxmlformats.org/officeDocument/2006/relationships/image" Target="../media/image22.png"/><Relationship Id="rId11" Type="http://schemas.openxmlformats.org/officeDocument/2006/relationships/image" Target="../media/image17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53" Type="http://schemas.openxmlformats.org/officeDocument/2006/relationships/image" Target="../media/image59.png"/><Relationship Id="rId58" Type="http://schemas.openxmlformats.org/officeDocument/2006/relationships/image" Target="../media/image64.png"/><Relationship Id="rId74" Type="http://schemas.openxmlformats.org/officeDocument/2006/relationships/image" Target="../media/image80.png"/><Relationship Id="rId79" Type="http://schemas.openxmlformats.org/officeDocument/2006/relationships/image" Target="../media/image85.png"/><Relationship Id="rId5" Type="http://schemas.openxmlformats.org/officeDocument/2006/relationships/image" Target="../media/image11.png"/><Relationship Id="rId61" Type="http://schemas.openxmlformats.org/officeDocument/2006/relationships/image" Target="../media/image67.png"/><Relationship Id="rId82" Type="http://schemas.openxmlformats.org/officeDocument/2006/relationships/image" Target="../media/image88.png"/><Relationship Id="rId19" Type="http://schemas.openxmlformats.org/officeDocument/2006/relationships/image" Target="../media/image2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56" Type="http://schemas.openxmlformats.org/officeDocument/2006/relationships/image" Target="../media/image62.png"/><Relationship Id="rId64" Type="http://schemas.openxmlformats.org/officeDocument/2006/relationships/image" Target="../media/image70.png"/><Relationship Id="rId69" Type="http://schemas.openxmlformats.org/officeDocument/2006/relationships/image" Target="../media/image75.png"/><Relationship Id="rId77" Type="http://schemas.openxmlformats.org/officeDocument/2006/relationships/image" Target="../media/image83.png"/><Relationship Id="rId8" Type="http://schemas.openxmlformats.org/officeDocument/2006/relationships/image" Target="../media/image14.png"/><Relationship Id="rId51" Type="http://schemas.openxmlformats.org/officeDocument/2006/relationships/image" Target="../media/image57.png"/><Relationship Id="rId72" Type="http://schemas.openxmlformats.org/officeDocument/2006/relationships/image" Target="../media/image78.png"/><Relationship Id="rId80" Type="http://schemas.openxmlformats.org/officeDocument/2006/relationships/image" Target="../media/image86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59" Type="http://schemas.openxmlformats.org/officeDocument/2006/relationships/image" Target="../media/image65.png"/><Relationship Id="rId67" Type="http://schemas.openxmlformats.org/officeDocument/2006/relationships/image" Target="../media/image73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Relationship Id="rId54" Type="http://schemas.openxmlformats.org/officeDocument/2006/relationships/image" Target="../media/image60.png"/><Relationship Id="rId62" Type="http://schemas.openxmlformats.org/officeDocument/2006/relationships/image" Target="../media/image68.png"/><Relationship Id="rId70" Type="http://schemas.openxmlformats.org/officeDocument/2006/relationships/image" Target="../media/image76.png"/><Relationship Id="rId75" Type="http://schemas.openxmlformats.org/officeDocument/2006/relationships/image" Target="../media/image81.png"/><Relationship Id="rId83" Type="http://schemas.openxmlformats.org/officeDocument/2006/relationships/image" Target="../media/image8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png"/><Relationship Id="rId57" Type="http://schemas.openxmlformats.org/officeDocument/2006/relationships/image" Target="../media/image63.png"/><Relationship Id="rId10" Type="http://schemas.openxmlformats.org/officeDocument/2006/relationships/image" Target="../media/image16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52" Type="http://schemas.openxmlformats.org/officeDocument/2006/relationships/image" Target="../media/image58.png"/><Relationship Id="rId60" Type="http://schemas.openxmlformats.org/officeDocument/2006/relationships/image" Target="../media/image66.png"/><Relationship Id="rId65" Type="http://schemas.openxmlformats.org/officeDocument/2006/relationships/image" Target="../media/image71.png"/><Relationship Id="rId73" Type="http://schemas.openxmlformats.org/officeDocument/2006/relationships/image" Target="../media/image79.png"/><Relationship Id="rId78" Type="http://schemas.openxmlformats.org/officeDocument/2006/relationships/image" Target="../media/image84.png"/><Relationship Id="rId81" Type="http://schemas.openxmlformats.org/officeDocument/2006/relationships/image" Target="../media/image8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9" Type="http://schemas.openxmlformats.org/officeDocument/2006/relationships/image" Target="../media/image45.png"/><Relationship Id="rId34" Type="http://schemas.openxmlformats.org/officeDocument/2006/relationships/image" Target="../media/image40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76" Type="http://schemas.openxmlformats.org/officeDocument/2006/relationships/image" Target="../media/image82.png"/><Relationship Id="rId7" Type="http://schemas.openxmlformats.org/officeDocument/2006/relationships/image" Target="../media/image13.png"/><Relationship Id="rId71" Type="http://schemas.openxmlformats.org/officeDocument/2006/relationships/image" Target="../media/image77.png"/><Relationship Id="rId2" Type="http://schemas.openxmlformats.org/officeDocument/2006/relationships/image" Target="../media/image8.png"/><Relationship Id="rId29" Type="http://schemas.openxmlformats.org/officeDocument/2006/relationships/image" Target="../media/image35.png"/><Relationship Id="rId24" Type="http://schemas.openxmlformats.org/officeDocument/2006/relationships/image" Target="../media/image30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66" Type="http://schemas.openxmlformats.org/officeDocument/2006/relationships/image" Target="../media/image7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63" Type="http://schemas.openxmlformats.org/officeDocument/2006/relationships/image" Target="../media/image69.png"/><Relationship Id="rId68" Type="http://schemas.openxmlformats.org/officeDocument/2006/relationships/image" Target="../media/image74.png"/><Relationship Id="rId84" Type="http://schemas.openxmlformats.org/officeDocument/2006/relationships/image" Target="../media/image90.png"/><Relationship Id="rId16" Type="http://schemas.openxmlformats.org/officeDocument/2006/relationships/image" Target="../media/image22.png"/><Relationship Id="rId11" Type="http://schemas.openxmlformats.org/officeDocument/2006/relationships/image" Target="../media/image17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53" Type="http://schemas.openxmlformats.org/officeDocument/2006/relationships/image" Target="../media/image59.png"/><Relationship Id="rId58" Type="http://schemas.openxmlformats.org/officeDocument/2006/relationships/image" Target="../media/image64.png"/><Relationship Id="rId74" Type="http://schemas.openxmlformats.org/officeDocument/2006/relationships/image" Target="../media/image80.png"/><Relationship Id="rId79" Type="http://schemas.openxmlformats.org/officeDocument/2006/relationships/image" Target="../media/image85.png"/><Relationship Id="rId5" Type="http://schemas.openxmlformats.org/officeDocument/2006/relationships/image" Target="../media/image11.png"/><Relationship Id="rId61" Type="http://schemas.openxmlformats.org/officeDocument/2006/relationships/image" Target="../media/image67.png"/><Relationship Id="rId82" Type="http://schemas.openxmlformats.org/officeDocument/2006/relationships/image" Target="../media/image88.png"/><Relationship Id="rId19" Type="http://schemas.openxmlformats.org/officeDocument/2006/relationships/image" Target="../media/image2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56" Type="http://schemas.openxmlformats.org/officeDocument/2006/relationships/image" Target="../media/image62.png"/><Relationship Id="rId64" Type="http://schemas.openxmlformats.org/officeDocument/2006/relationships/image" Target="../media/image70.png"/><Relationship Id="rId69" Type="http://schemas.openxmlformats.org/officeDocument/2006/relationships/image" Target="../media/image75.png"/><Relationship Id="rId77" Type="http://schemas.openxmlformats.org/officeDocument/2006/relationships/image" Target="../media/image83.png"/><Relationship Id="rId8" Type="http://schemas.openxmlformats.org/officeDocument/2006/relationships/image" Target="../media/image14.png"/><Relationship Id="rId51" Type="http://schemas.openxmlformats.org/officeDocument/2006/relationships/image" Target="../media/image57.png"/><Relationship Id="rId72" Type="http://schemas.openxmlformats.org/officeDocument/2006/relationships/image" Target="../media/image78.png"/><Relationship Id="rId80" Type="http://schemas.openxmlformats.org/officeDocument/2006/relationships/image" Target="../media/image86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59" Type="http://schemas.openxmlformats.org/officeDocument/2006/relationships/image" Target="../media/image65.png"/><Relationship Id="rId67" Type="http://schemas.openxmlformats.org/officeDocument/2006/relationships/image" Target="../media/image73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Relationship Id="rId54" Type="http://schemas.openxmlformats.org/officeDocument/2006/relationships/image" Target="../media/image60.png"/><Relationship Id="rId62" Type="http://schemas.openxmlformats.org/officeDocument/2006/relationships/image" Target="../media/image68.png"/><Relationship Id="rId70" Type="http://schemas.openxmlformats.org/officeDocument/2006/relationships/image" Target="../media/image76.png"/><Relationship Id="rId75" Type="http://schemas.openxmlformats.org/officeDocument/2006/relationships/image" Target="../media/image81.png"/><Relationship Id="rId83" Type="http://schemas.openxmlformats.org/officeDocument/2006/relationships/image" Target="../media/image8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png"/><Relationship Id="rId57" Type="http://schemas.openxmlformats.org/officeDocument/2006/relationships/image" Target="../media/image63.png"/><Relationship Id="rId10" Type="http://schemas.openxmlformats.org/officeDocument/2006/relationships/image" Target="../media/image16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52" Type="http://schemas.openxmlformats.org/officeDocument/2006/relationships/image" Target="../media/image58.png"/><Relationship Id="rId60" Type="http://schemas.openxmlformats.org/officeDocument/2006/relationships/image" Target="../media/image66.png"/><Relationship Id="rId65" Type="http://schemas.openxmlformats.org/officeDocument/2006/relationships/image" Target="../media/image71.png"/><Relationship Id="rId73" Type="http://schemas.openxmlformats.org/officeDocument/2006/relationships/image" Target="../media/image79.png"/><Relationship Id="rId78" Type="http://schemas.openxmlformats.org/officeDocument/2006/relationships/image" Target="../media/image84.png"/><Relationship Id="rId81" Type="http://schemas.openxmlformats.org/officeDocument/2006/relationships/image" Target="../media/image8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9" Type="http://schemas.openxmlformats.org/officeDocument/2006/relationships/image" Target="../media/image45.png"/><Relationship Id="rId34" Type="http://schemas.openxmlformats.org/officeDocument/2006/relationships/image" Target="../media/image40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76" Type="http://schemas.openxmlformats.org/officeDocument/2006/relationships/image" Target="../media/image82.png"/><Relationship Id="rId7" Type="http://schemas.openxmlformats.org/officeDocument/2006/relationships/image" Target="../media/image13.png"/><Relationship Id="rId71" Type="http://schemas.openxmlformats.org/officeDocument/2006/relationships/image" Target="../media/image77.png"/><Relationship Id="rId2" Type="http://schemas.openxmlformats.org/officeDocument/2006/relationships/image" Target="../media/image8.png"/><Relationship Id="rId29" Type="http://schemas.openxmlformats.org/officeDocument/2006/relationships/image" Target="../media/image35.png"/><Relationship Id="rId24" Type="http://schemas.openxmlformats.org/officeDocument/2006/relationships/image" Target="../media/image30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66" Type="http://schemas.openxmlformats.org/officeDocument/2006/relationships/image" Target="../media/image7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HALF">
  <p:cSld name="TITLE SLIDE HALF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530051" y="5633835"/>
            <a:ext cx="11181503" cy="4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  <a:defRPr sz="1600" b="0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530053" y="4963524"/>
            <a:ext cx="11181502" cy="53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 Narrow"/>
              <a:buNone/>
              <a:defRPr sz="4000" b="1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530052" y="6264000"/>
            <a:ext cx="4335162" cy="34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  <a:defRPr sz="1200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1" name="Google Shape;21;p2" descr="Please insert relevant picture here"/>
          <p:cNvSpPr>
            <a:spLocks noGrp="1"/>
          </p:cNvSpPr>
          <p:nvPr>
            <p:ph type="pic" idx="4"/>
          </p:nvPr>
        </p:nvSpPr>
        <p:spPr>
          <a:xfrm>
            <a:off x="4" y="0"/>
            <a:ext cx="12191996" cy="4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5"/>
          </p:nvPr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Font typeface="Arial Narrow"/>
              <a:buNone/>
              <a:defRPr sz="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Char char="»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/>
          <p:nvPr/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rgbClr val="0D7B3E"/>
          </a:solidFill>
          <a:ln w="9525" cap="flat" cmpd="sng">
            <a:solidFill>
              <a:srgbClr val="0D7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8" marR="0" lvl="0" indent="-1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dirty="0"/>
          </a:p>
        </p:txBody>
      </p:sp>
      <p:pic>
        <p:nvPicPr>
          <p:cNvPr id="24" name="Google Shape;24;p2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0422" y="6057335"/>
            <a:ext cx="1868899" cy="830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sldNum" idx="12"/>
          </p:nvPr>
        </p:nvSpPr>
        <p:spPr>
          <a:xfrm>
            <a:off x="8539200" y="6379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2">
            <a:alphaModFix/>
          </a:blip>
          <a:srcRect b="30627"/>
          <a:stretch/>
        </p:blipFill>
        <p:spPr>
          <a:xfrm>
            <a:off x="809625" y="6461580"/>
            <a:ext cx="1346142" cy="198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ICKERS">
  <p:cSld name="STICKER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6"/>
          <p:cNvGrpSpPr/>
          <p:nvPr/>
        </p:nvGrpSpPr>
        <p:grpSpPr>
          <a:xfrm>
            <a:off x="6686066" y="3395353"/>
            <a:ext cx="720000" cy="254000"/>
            <a:chOff x="6905999" y="3395353"/>
            <a:chExt cx="781538" cy="254000"/>
          </a:xfrm>
        </p:grpSpPr>
        <p:cxnSp>
          <p:nvCxnSpPr>
            <p:cNvPr id="99" name="Google Shape;99;p16"/>
            <p:cNvCxnSpPr/>
            <p:nvPr/>
          </p:nvCxnSpPr>
          <p:spPr>
            <a:xfrm>
              <a:off x="6905999" y="3395353"/>
              <a:ext cx="781538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0" name="Google Shape;100;p16"/>
            <p:cNvSpPr txBox="1"/>
            <p:nvPr/>
          </p:nvSpPr>
          <p:spPr>
            <a:xfrm>
              <a:off x="6906976" y="3414403"/>
              <a:ext cx="779584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BACKUP</a:t>
              </a:r>
              <a:endParaRPr dirty="0"/>
            </a:p>
          </p:txBody>
        </p:sp>
        <p:cxnSp>
          <p:nvCxnSpPr>
            <p:cNvPr id="101" name="Google Shape;101;p16"/>
            <p:cNvCxnSpPr/>
            <p:nvPr/>
          </p:nvCxnSpPr>
          <p:spPr>
            <a:xfrm>
              <a:off x="6905999" y="3649353"/>
              <a:ext cx="781538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2" name="Google Shape;102;p16"/>
          <p:cNvGrpSpPr/>
          <p:nvPr/>
        </p:nvGrpSpPr>
        <p:grpSpPr>
          <a:xfrm>
            <a:off x="5858066" y="5804800"/>
            <a:ext cx="1548000" cy="254000"/>
            <a:chOff x="6003322" y="5804800"/>
            <a:chExt cx="1684215" cy="254000"/>
          </a:xfrm>
        </p:grpSpPr>
        <p:cxnSp>
          <p:nvCxnSpPr>
            <p:cNvPr id="103" name="Google Shape;103;p16"/>
            <p:cNvCxnSpPr/>
            <p:nvPr/>
          </p:nvCxnSpPr>
          <p:spPr>
            <a:xfrm>
              <a:off x="6003322" y="5804800"/>
              <a:ext cx="1684215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" name="Google Shape;104;p16"/>
            <p:cNvSpPr txBox="1"/>
            <p:nvPr/>
          </p:nvSpPr>
          <p:spPr>
            <a:xfrm>
              <a:off x="6005276" y="5823850"/>
              <a:ext cx="1680307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VERSION 2019.05.14</a:t>
              </a:r>
              <a:endParaRPr dirty="0"/>
            </a:p>
          </p:txBody>
        </p:sp>
        <p:cxnSp>
          <p:nvCxnSpPr>
            <p:cNvPr id="105" name="Google Shape;105;p16"/>
            <p:cNvCxnSpPr/>
            <p:nvPr/>
          </p:nvCxnSpPr>
          <p:spPr>
            <a:xfrm>
              <a:off x="6003322" y="6058800"/>
              <a:ext cx="1684215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" name="Google Shape;106;p16"/>
          <p:cNvGrpSpPr/>
          <p:nvPr/>
        </p:nvGrpSpPr>
        <p:grpSpPr>
          <a:xfrm>
            <a:off x="6470066" y="3796927"/>
            <a:ext cx="936000" cy="254000"/>
            <a:chOff x="6710614" y="3796927"/>
            <a:chExt cx="954000" cy="254000"/>
          </a:xfrm>
        </p:grpSpPr>
        <p:cxnSp>
          <p:nvCxnSpPr>
            <p:cNvPr id="107" name="Google Shape;107;p16"/>
            <p:cNvCxnSpPr/>
            <p:nvPr/>
          </p:nvCxnSpPr>
          <p:spPr>
            <a:xfrm>
              <a:off x="6710614" y="3796927"/>
              <a:ext cx="954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8" name="Google Shape;108;p16"/>
            <p:cNvSpPr txBox="1"/>
            <p:nvPr/>
          </p:nvSpPr>
          <p:spPr>
            <a:xfrm>
              <a:off x="6719614" y="3815977"/>
              <a:ext cx="936000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PROPOSAL</a:t>
              </a:r>
              <a:endParaRPr dirty="0"/>
            </a:p>
          </p:txBody>
        </p:sp>
        <p:cxnSp>
          <p:nvCxnSpPr>
            <p:cNvPr id="109" name="Google Shape;109;p16"/>
            <p:cNvCxnSpPr/>
            <p:nvPr/>
          </p:nvCxnSpPr>
          <p:spPr>
            <a:xfrm>
              <a:off x="6710614" y="4050927"/>
              <a:ext cx="954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" name="Google Shape;110;p16"/>
          <p:cNvGrpSpPr/>
          <p:nvPr/>
        </p:nvGrpSpPr>
        <p:grpSpPr>
          <a:xfrm>
            <a:off x="6578066" y="4198501"/>
            <a:ext cx="828000" cy="254000"/>
            <a:chOff x="6802446" y="4198501"/>
            <a:chExt cx="885092" cy="254000"/>
          </a:xfrm>
        </p:grpSpPr>
        <p:cxnSp>
          <p:nvCxnSpPr>
            <p:cNvPr id="111" name="Google Shape;111;p16"/>
            <p:cNvCxnSpPr/>
            <p:nvPr/>
          </p:nvCxnSpPr>
          <p:spPr>
            <a:xfrm>
              <a:off x="6802446" y="4198501"/>
              <a:ext cx="885092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2" name="Google Shape;112;p16"/>
            <p:cNvSpPr txBox="1"/>
            <p:nvPr/>
          </p:nvSpPr>
          <p:spPr>
            <a:xfrm>
              <a:off x="6803553" y="4217551"/>
              <a:ext cx="882879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EXAMPLE</a:t>
              </a:r>
              <a:endParaRPr dirty="0"/>
            </a:p>
          </p:txBody>
        </p:sp>
        <p:cxnSp>
          <p:nvCxnSpPr>
            <p:cNvPr id="113" name="Google Shape;113;p16"/>
            <p:cNvCxnSpPr/>
            <p:nvPr/>
          </p:nvCxnSpPr>
          <p:spPr>
            <a:xfrm>
              <a:off x="6802446" y="4452501"/>
              <a:ext cx="885092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4" name="Google Shape;114;p16"/>
          <p:cNvGrpSpPr/>
          <p:nvPr/>
        </p:nvGrpSpPr>
        <p:grpSpPr>
          <a:xfrm>
            <a:off x="6758066" y="5001649"/>
            <a:ext cx="648000" cy="254000"/>
            <a:chOff x="7159445" y="5001649"/>
            <a:chExt cx="576000" cy="254000"/>
          </a:xfrm>
        </p:grpSpPr>
        <p:cxnSp>
          <p:nvCxnSpPr>
            <p:cNvPr id="115" name="Google Shape;115;p16"/>
            <p:cNvCxnSpPr/>
            <p:nvPr/>
          </p:nvCxnSpPr>
          <p:spPr>
            <a:xfrm>
              <a:off x="7159445" y="5001649"/>
              <a:ext cx="576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6" name="Google Shape;116;p16"/>
            <p:cNvSpPr txBox="1"/>
            <p:nvPr/>
          </p:nvSpPr>
          <p:spPr>
            <a:xfrm>
              <a:off x="7159445" y="5020699"/>
              <a:ext cx="576000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DRAFT</a:t>
              </a:r>
              <a:endParaRPr dirty="0"/>
            </a:p>
          </p:txBody>
        </p:sp>
        <p:cxnSp>
          <p:nvCxnSpPr>
            <p:cNvPr id="117" name="Google Shape;117;p16"/>
            <p:cNvCxnSpPr/>
            <p:nvPr/>
          </p:nvCxnSpPr>
          <p:spPr>
            <a:xfrm>
              <a:off x="7159445" y="5255649"/>
              <a:ext cx="576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" name="Google Shape;118;p16"/>
          <p:cNvGrpSpPr/>
          <p:nvPr/>
        </p:nvGrpSpPr>
        <p:grpSpPr>
          <a:xfrm>
            <a:off x="6578066" y="4600075"/>
            <a:ext cx="828000" cy="254000"/>
            <a:chOff x="6892322" y="4600075"/>
            <a:chExt cx="795215" cy="254000"/>
          </a:xfrm>
        </p:grpSpPr>
        <p:cxnSp>
          <p:nvCxnSpPr>
            <p:cNvPr id="119" name="Google Shape;119;p16"/>
            <p:cNvCxnSpPr/>
            <p:nvPr/>
          </p:nvCxnSpPr>
          <p:spPr>
            <a:xfrm>
              <a:off x="6892322" y="4600075"/>
              <a:ext cx="795215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0" name="Google Shape;120;p16"/>
            <p:cNvSpPr txBox="1"/>
            <p:nvPr/>
          </p:nvSpPr>
          <p:spPr>
            <a:xfrm>
              <a:off x="6893299" y="4619125"/>
              <a:ext cx="793261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CONCEPT</a:t>
              </a:r>
              <a:endParaRPr dirty="0"/>
            </a:p>
          </p:txBody>
        </p:sp>
        <p:cxnSp>
          <p:nvCxnSpPr>
            <p:cNvPr id="121" name="Google Shape;121;p16"/>
            <p:cNvCxnSpPr/>
            <p:nvPr/>
          </p:nvCxnSpPr>
          <p:spPr>
            <a:xfrm>
              <a:off x="6892322" y="4854075"/>
              <a:ext cx="795215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" name="Google Shape;122;p16"/>
          <p:cNvGrpSpPr/>
          <p:nvPr/>
        </p:nvGrpSpPr>
        <p:grpSpPr>
          <a:xfrm>
            <a:off x="6272066" y="2993779"/>
            <a:ext cx="1134000" cy="254000"/>
            <a:chOff x="6476152" y="2993779"/>
            <a:chExt cx="1219200" cy="254000"/>
          </a:xfrm>
        </p:grpSpPr>
        <p:cxnSp>
          <p:nvCxnSpPr>
            <p:cNvPr id="123" name="Google Shape;123;p16"/>
            <p:cNvCxnSpPr/>
            <p:nvPr/>
          </p:nvCxnSpPr>
          <p:spPr>
            <a:xfrm>
              <a:off x="6476152" y="2993779"/>
              <a:ext cx="12192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4" name="Google Shape;124;p16"/>
            <p:cNvSpPr txBox="1"/>
            <p:nvPr/>
          </p:nvSpPr>
          <p:spPr>
            <a:xfrm>
              <a:off x="6477129" y="3012829"/>
              <a:ext cx="1217246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PRELIMINARY</a:t>
              </a:r>
              <a:endParaRPr dirty="0"/>
            </a:p>
          </p:txBody>
        </p:sp>
        <p:cxnSp>
          <p:nvCxnSpPr>
            <p:cNvPr id="125" name="Google Shape;125;p16"/>
            <p:cNvCxnSpPr/>
            <p:nvPr/>
          </p:nvCxnSpPr>
          <p:spPr>
            <a:xfrm>
              <a:off x="6476152" y="3247779"/>
              <a:ext cx="12192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6" name="Google Shape;126;p16"/>
          <p:cNvGrpSpPr/>
          <p:nvPr/>
        </p:nvGrpSpPr>
        <p:grpSpPr>
          <a:xfrm>
            <a:off x="6200066" y="5403223"/>
            <a:ext cx="1206000" cy="254000"/>
            <a:chOff x="6535537" y="5403223"/>
            <a:chExt cx="1152000" cy="254000"/>
          </a:xfrm>
        </p:grpSpPr>
        <p:cxnSp>
          <p:nvCxnSpPr>
            <p:cNvPr id="127" name="Google Shape;127;p16"/>
            <p:cNvCxnSpPr/>
            <p:nvPr/>
          </p:nvCxnSpPr>
          <p:spPr>
            <a:xfrm>
              <a:off x="6535537" y="5403223"/>
              <a:ext cx="1152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8" name="Google Shape;128;p16"/>
            <p:cNvSpPr txBox="1"/>
            <p:nvPr/>
          </p:nvSpPr>
          <p:spPr>
            <a:xfrm>
              <a:off x="6535537" y="5422273"/>
              <a:ext cx="1152000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CONFIDENTIAL</a:t>
              </a:r>
              <a:endParaRPr dirty="0"/>
            </a:p>
          </p:txBody>
        </p:sp>
        <p:cxnSp>
          <p:nvCxnSpPr>
            <p:cNvPr id="129" name="Google Shape;129;p16"/>
            <p:cNvCxnSpPr/>
            <p:nvPr/>
          </p:nvCxnSpPr>
          <p:spPr>
            <a:xfrm>
              <a:off x="6535537" y="5657223"/>
              <a:ext cx="1152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0" name="Google Shape;130;p16"/>
          <p:cNvGrpSpPr/>
          <p:nvPr/>
        </p:nvGrpSpPr>
        <p:grpSpPr>
          <a:xfrm>
            <a:off x="6254066" y="2592205"/>
            <a:ext cx="1152000" cy="254000"/>
            <a:chOff x="6476152" y="2592205"/>
            <a:chExt cx="1219200" cy="254000"/>
          </a:xfrm>
        </p:grpSpPr>
        <p:cxnSp>
          <p:nvCxnSpPr>
            <p:cNvPr id="131" name="Google Shape;131;p16"/>
            <p:cNvCxnSpPr/>
            <p:nvPr/>
          </p:nvCxnSpPr>
          <p:spPr>
            <a:xfrm>
              <a:off x="6476152" y="2592205"/>
              <a:ext cx="12192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2" name="Google Shape;132;p16"/>
            <p:cNvSpPr txBox="1"/>
            <p:nvPr/>
          </p:nvSpPr>
          <p:spPr>
            <a:xfrm>
              <a:off x="6477129" y="2611255"/>
              <a:ext cx="1217246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ILLUSTRATIVE</a:t>
              </a:r>
              <a:endParaRPr dirty="0"/>
            </a:p>
          </p:txBody>
        </p:sp>
        <p:cxnSp>
          <p:nvCxnSpPr>
            <p:cNvPr id="133" name="Google Shape;133;p16"/>
            <p:cNvCxnSpPr/>
            <p:nvPr/>
          </p:nvCxnSpPr>
          <p:spPr>
            <a:xfrm>
              <a:off x="6476152" y="2846205"/>
              <a:ext cx="12192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" name="Google Shape;134;p16"/>
          <p:cNvSpPr txBox="1"/>
          <p:nvPr/>
        </p:nvSpPr>
        <p:spPr>
          <a:xfrm>
            <a:off x="809625" y="696443"/>
            <a:ext cx="7869348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LOGOTYPES AND STICKERS</a:t>
            </a:r>
            <a:endParaRPr sz="4000" b="1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5" name="Google Shape;135;p16"/>
          <p:cNvSpPr/>
          <p:nvPr/>
        </p:nvSpPr>
        <p:spPr>
          <a:xfrm>
            <a:off x="10174815" y="397577"/>
            <a:ext cx="1217246" cy="25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 Narrow"/>
              <a:buNone/>
            </a:pPr>
            <a:r>
              <a:rPr lang="en-US" sz="1200" b="1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Placeholder sticker</a:t>
            </a:r>
            <a:endParaRPr sz="1200" b="1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9840461" y="6202518"/>
            <a:ext cx="1551600" cy="3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Placeholder logotype</a:t>
            </a:r>
            <a:endParaRPr sz="1400" b="1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37" name="Google Shape;137;p16"/>
          <p:cNvCxnSpPr/>
          <p:nvPr/>
        </p:nvCxnSpPr>
        <p:spPr>
          <a:xfrm>
            <a:off x="5669625" y="2206800"/>
            <a:ext cx="0" cy="385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16"/>
          <p:cNvSpPr txBox="1"/>
          <p:nvPr/>
        </p:nvSpPr>
        <p:spPr>
          <a:xfrm>
            <a:off x="809625" y="2206800"/>
            <a:ext cx="48600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None/>
            </a:pPr>
            <a:r>
              <a:rPr lang="en-US" sz="1400" b="1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Use of logotypes and stickers</a:t>
            </a:r>
            <a:endParaRPr dirty="0"/>
          </a:p>
          <a:p>
            <a:pPr marL="180000" marR="0" lvl="0" indent="-180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60"/>
              <a:buFont typeface="Noto Sans Symbols"/>
              <a:buChar char="▪"/>
            </a:pPr>
            <a:r>
              <a:rPr lang="en-US" sz="1200" b="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Triathlon logotypes and stickers can be retrieved from here in the slide master</a:t>
            </a:r>
            <a:endParaRPr dirty="0"/>
          </a:p>
          <a:p>
            <a:pPr marL="180000" marR="0" lvl="0" indent="-180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60"/>
              <a:buFont typeface="Noto Sans Symbols"/>
              <a:buChar char="▪"/>
            </a:pPr>
            <a:r>
              <a:rPr lang="en-US" sz="1200" b="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Logotype and sticker size should not be changed</a:t>
            </a:r>
            <a:endParaRPr dirty="0"/>
          </a:p>
          <a:p>
            <a:pPr marL="180000" marR="0" lvl="0" indent="-180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60"/>
              <a:buFont typeface="Noto Sans Symbols"/>
              <a:buChar char="▪"/>
            </a:pPr>
            <a:r>
              <a:rPr lang="en-US" sz="1200" b="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 size and position of logotypes and stickers is specified by the blue boxes in the upper and lower right hand corners of this slide</a:t>
            </a:r>
            <a:endParaRPr dirty="0"/>
          </a:p>
          <a:p>
            <a:pPr marL="180000" marR="0" lvl="0" indent="-180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60"/>
              <a:buFont typeface="Noto Sans Symbols"/>
              <a:buChar char="▪"/>
            </a:pPr>
            <a:r>
              <a:rPr lang="en-US" sz="1200" b="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Three Triathlon logotypes can be used, blue, black or white, depending on the color of the background</a:t>
            </a:r>
            <a:endParaRPr dirty="0"/>
          </a:p>
        </p:txBody>
      </p:sp>
      <p:sp>
        <p:nvSpPr>
          <p:cNvPr id="139" name="Google Shape;139;p16"/>
          <p:cNvSpPr txBox="1"/>
          <p:nvPr/>
        </p:nvSpPr>
        <p:spPr>
          <a:xfrm>
            <a:off x="5843302" y="2206800"/>
            <a:ext cx="1367713" cy="3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None/>
            </a:pPr>
            <a:r>
              <a:rPr lang="en-US" sz="1400" b="1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Stickers</a:t>
            </a:r>
            <a:endParaRPr dirty="0"/>
          </a:p>
        </p:txBody>
      </p:sp>
      <p:sp>
        <p:nvSpPr>
          <p:cNvPr id="140" name="Google Shape;140;p16"/>
          <p:cNvSpPr txBox="1"/>
          <p:nvPr/>
        </p:nvSpPr>
        <p:spPr>
          <a:xfrm>
            <a:off x="7598858" y="2206800"/>
            <a:ext cx="1367713" cy="3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None/>
            </a:pPr>
            <a:r>
              <a:rPr lang="en-US" sz="1400" b="1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Logotypes</a:t>
            </a:r>
            <a:endParaRPr dirty="0"/>
          </a:p>
        </p:txBody>
      </p:sp>
      <p:sp>
        <p:nvSpPr>
          <p:cNvPr id="141" name="Google Shape;141;p16"/>
          <p:cNvSpPr/>
          <p:nvPr/>
        </p:nvSpPr>
        <p:spPr>
          <a:xfrm>
            <a:off x="9569803" y="2568426"/>
            <a:ext cx="1822258" cy="1787480"/>
          </a:xfrm>
          <a:prstGeom prst="rect">
            <a:avLst/>
          </a:prstGeom>
          <a:solidFill>
            <a:srgbClr val="76F1AB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endParaRPr sz="1400" b="1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7598858" y="2568426"/>
            <a:ext cx="1822258" cy="1787480"/>
          </a:xfrm>
          <a:prstGeom prst="rect">
            <a:avLst/>
          </a:prstGeom>
          <a:solidFill>
            <a:srgbClr val="76F1AB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endParaRPr sz="1400" b="1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43" name="Google Shape;14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20348" y="2713819"/>
            <a:ext cx="1551599" cy="32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0348" y="3315564"/>
            <a:ext cx="1551599" cy="32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5132" y="3977448"/>
            <a:ext cx="1551600" cy="20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0347" y="3917310"/>
            <a:ext cx="1551600" cy="32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05132" y="3375510"/>
            <a:ext cx="1551600" cy="20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05132" y="2773571"/>
            <a:ext cx="1551600" cy="209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grpSp>
        <p:nvGrpSpPr>
          <p:cNvPr id="151" name="Google Shape;151;p17"/>
          <p:cNvGrpSpPr/>
          <p:nvPr/>
        </p:nvGrpSpPr>
        <p:grpSpPr>
          <a:xfrm>
            <a:off x="1843355" y="1769463"/>
            <a:ext cx="288000" cy="4355627"/>
            <a:chOff x="1498058" y="1900092"/>
            <a:chExt cx="288000" cy="4355627"/>
          </a:xfrm>
        </p:grpSpPr>
        <p:pic>
          <p:nvPicPr>
            <p:cNvPr id="152" name="Google Shape;152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498058" y="5459263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98058" y="4950810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98058" y="444235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98058" y="393390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98058" y="3425451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98058" y="291699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98058" y="240854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498058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98058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" name="Google Shape;161;p17"/>
          <p:cNvGrpSpPr/>
          <p:nvPr/>
        </p:nvGrpSpPr>
        <p:grpSpPr>
          <a:xfrm>
            <a:off x="3021310" y="1769463"/>
            <a:ext cx="288000" cy="4355627"/>
            <a:chOff x="2543392" y="1900092"/>
            <a:chExt cx="288000" cy="4355627"/>
          </a:xfrm>
        </p:grpSpPr>
        <p:pic>
          <p:nvPicPr>
            <p:cNvPr id="162" name="Google Shape;162;p1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543392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1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543392" y="5459263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1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543392" y="4950810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543392" y="444235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1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543392" y="393390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7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543392" y="3425451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1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543392" y="240854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543392" y="291699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7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543392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1" name="Google Shape;171;p17"/>
          <p:cNvGrpSpPr/>
          <p:nvPr/>
        </p:nvGrpSpPr>
        <p:grpSpPr>
          <a:xfrm>
            <a:off x="6555175" y="1769463"/>
            <a:ext cx="288000" cy="4355627"/>
            <a:chOff x="6058681" y="1900092"/>
            <a:chExt cx="288000" cy="4355627"/>
          </a:xfrm>
        </p:grpSpPr>
        <p:pic>
          <p:nvPicPr>
            <p:cNvPr id="172" name="Google Shape;172;p17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058681" y="422445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7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058681" y="364336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7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058681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17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6058681" y="248118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17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6058681" y="306227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7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6058681" y="480554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17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6058681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17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6058681" y="538663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" name="Google Shape;180;p17"/>
          <p:cNvGrpSpPr/>
          <p:nvPr/>
        </p:nvGrpSpPr>
        <p:grpSpPr>
          <a:xfrm>
            <a:off x="5377220" y="1769463"/>
            <a:ext cx="288000" cy="4355627"/>
            <a:chOff x="4739975" y="1900092"/>
            <a:chExt cx="288000" cy="4355627"/>
          </a:xfrm>
        </p:grpSpPr>
        <p:pic>
          <p:nvPicPr>
            <p:cNvPr id="181" name="Google Shape;181;p17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4739975" y="4950810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7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4739975" y="393390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7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4739975" y="3425451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7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4739975" y="291699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7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4739975" y="444235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7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4739975" y="240854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17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4739975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7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4739975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7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4739975" y="5459263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0" name="Google Shape;190;p17"/>
          <p:cNvGrpSpPr/>
          <p:nvPr/>
        </p:nvGrpSpPr>
        <p:grpSpPr>
          <a:xfrm>
            <a:off x="4199265" y="1769463"/>
            <a:ext cx="288000" cy="4355627"/>
            <a:chOff x="3642642" y="1900092"/>
            <a:chExt cx="288000" cy="4355627"/>
          </a:xfrm>
        </p:grpSpPr>
        <p:pic>
          <p:nvPicPr>
            <p:cNvPr id="191" name="Google Shape;191;p17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3642642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17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3642642" y="4950810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17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3642642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17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3642642" y="291699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17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3642642" y="444235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17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3642642" y="3425451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17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3642642" y="240854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7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3642642" y="393390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17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3642642" y="5459263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0" name="Google Shape;200;p17"/>
          <p:cNvGrpSpPr/>
          <p:nvPr/>
        </p:nvGrpSpPr>
        <p:grpSpPr>
          <a:xfrm>
            <a:off x="665400" y="1769463"/>
            <a:ext cx="288000" cy="4355627"/>
            <a:chOff x="397194" y="1900092"/>
            <a:chExt cx="288000" cy="4355627"/>
          </a:xfrm>
        </p:grpSpPr>
        <p:pic>
          <p:nvPicPr>
            <p:cNvPr id="201" name="Google Shape;201;p17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397194" y="240854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17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397194" y="291699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17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397194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7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397194" y="5459263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17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397194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17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397194" y="444235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17"/>
            <p:cNvPicPr preferRelativeResize="0"/>
            <p:nvPr/>
          </p:nvPicPr>
          <p:blipFill rotWithShape="1">
            <a:blip r:embed="rId52">
              <a:alphaModFix/>
            </a:blip>
            <a:srcRect/>
            <a:stretch/>
          </p:blipFill>
          <p:spPr>
            <a:xfrm>
              <a:off x="397194" y="4950810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17"/>
            <p:cNvPicPr preferRelativeResize="0"/>
            <p:nvPr/>
          </p:nvPicPr>
          <p:blipFill rotWithShape="1">
            <a:blip r:embed="rId53">
              <a:alphaModFix/>
            </a:blip>
            <a:srcRect/>
            <a:stretch/>
          </p:blipFill>
          <p:spPr>
            <a:xfrm>
              <a:off x="397194" y="3425451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17"/>
            <p:cNvPicPr preferRelativeResize="0"/>
            <p:nvPr/>
          </p:nvPicPr>
          <p:blipFill rotWithShape="1">
            <a:blip r:embed="rId54">
              <a:alphaModFix/>
            </a:blip>
            <a:srcRect/>
            <a:stretch/>
          </p:blipFill>
          <p:spPr>
            <a:xfrm>
              <a:off x="397194" y="393390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0" name="Google Shape;210;p17"/>
          <p:cNvGrpSpPr/>
          <p:nvPr/>
        </p:nvGrpSpPr>
        <p:grpSpPr>
          <a:xfrm>
            <a:off x="10089040" y="1769463"/>
            <a:ext cx="288000" cy="4355627"/>
            <a:chOff x="9583640" y="1900092"/>
            <a:chExt cx="288000" cy="4355627"/>
          </a:xfrm>
        </p:grpSpPr>
        <p:pic>
          <p:nvPicPr>
            <p:cNvPr id="211" name="Google Shape;211;p17"/>
            <p:cNvPicPr preferRelativeResize="0"/>
            <p:nvPr/>
          </p:nvPicPr>
          <p:blipFill rotWithShape="1">
            <a:blip r:embed="rId55">
              <a:alphaModFix/>
            </a:blip>
            <a:srcRect/>
            <a:stretch/>
          </p:blipFill>
          <p:spPr>
            <a:xfrm>
              <a:off x="9583640" y="306227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17"/>
            <p:cNvPicPr preferRelativeResize="0"/>
            <p:nvPr/>
          </p:nvPicPr>
          <p:blipFill rotWithShape="1">
            <a:blip r:embed="rId56">
              <a:alphaModFix/>
            </a:blip>
            <a:srcRect/>
            <a:stretch/>
          </p:blipFill>
          <p:spPr>
            <a:xfrm>
              <a:off x="9583640" y="248118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17"/>
            <p:cNvPicPr preferRelativeResize="0"/>
            <p:nvPr/>
          </p:nvPicPr>
          <p:blipFill rotWithShape="1">
            <a:blip r:embed="rId57">
              <a:alphaModFix/>
            </a:blip>
            <a:srcRect/>
            <a:stretch/>
          </p:blipFill>
          <p:spPr>
            <a:xfrm>
              <a:off x="9583640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17"/>
            <p:cNvPicPr preferRelativeResize="0"/>
            <p:nvPr/>
          </p:nvPicPr>
          <p:blipFill rotWithShape="1">
            <a:blip r:embed="rId58">
              <a:alphaModFix/>
            </a:blip>
            <a:srcRect/>
            <a:stretch/>
          </p:blipFill>
          <p:spPr>
            <a:xfrm>
              <a:off x="9583640" y="364336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7"/>
            <p:cNvPicPr preferRelativeResize="0"/>
            <p:nvPr/>
          </p:nvPicPr>
          <p:blipFill rotWithShape="1">
            <a:blip r:embed="rId59">
              <a:alphaModFix/>
            </a:blip>
            <a:srcRect/>
            <a:stretch/>
          </p:blipFill>
          <p:spPr>
            <a:xfrm>
              <a:off x="9583640" y="422445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17"/>
            <p:cNvPicPr preferRelativeResize="0"/>
            <p:nvPr/>
          </p:nvPicPr>
          <p:blipFill rotWithShape="1">
            <a:blip r:embed="rId60">
              <a:alphaModFix/>
            </a:blip>
            <a:srcRect/>
            <a:stretch/>
          </p:blipFill>
          <p:spPr>
            <a:xfrm>
              <a:off x="9583640" y="480554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7"/>
            <p:cNvPicPr preferRelativeResize="0"/>
            <p:nvPr/>
          </p:nvPicPr>
          <p:blipFill rotWithShape="1">
            <a:blip r:embed="rId61">
              <a:alphaModFix/>
            </a:blip>
            <a:srcRect/>
            <a:stretch/>
          </p:blipFill>
          <p:spPr>
            <a:xfrm>
              <a:off x="9583640" y="538663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7"/>
            <p:cNvPicPr preferRelativeResize="0"/>
            <p:nvPr/>
          </p:nvPicPr>
          <p:blipFill rotWithShape="1">
            <a:blip r:embed="rId62">
              <a:alphaModFix/>
            </a:blip>
            <a:srcRect/>
            <a:stretch/>
          </p:blipFill>
          <p:spPr>
            <a:xfrm>
              <a:off x="9583640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9" name="Google Shape;219;p17"/>
          <p:cNvGrpSpPr/>
          <p:nvPr/>
        </p:nvGrpSpPr>
        <p:grpSpPr>
          <a:xfrm>
            <a:off x="7733130" y="1769463"/>
            <a:ext cx="288000" cy="4355627"/>
            <a:chOff x="6994356" y="1900092"/>
            <a:chExt cx="288000" cy="4355627"/>
          </a:xfrm>
        </p:grpSpPr>
        <p:pic>
          <p:nvPicPr>
            <p:cNvPr id="220" name="Google Shape;220;p17"/>
            <p:cNvPicPr preferRelativeResize="0"/>
            <p:nvPr/>
          </p:nvPicPr>
          <p:blipFill rotWithShape="1">
            <a:blip r:embed="rId63">
              <a:alphaModFix/>
            </a:blip>
            <a:srcRect/>
            <a:stretch/>
          </p:blipFill>
          <p:spPr>
            <a:xfrm>
              <a:off x="6994356" y="422445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7"/>
            <p:cNvPicPr preferRelativeResize="0"/>
            <p:nvPr/>
          </p:nvPicPr>
          <p:blipFill rotWithShape="1">
            <a:blip r:embed="rId64">
              <a:alphaModFix/>
            </a:blip>
            <a:srcRect/>
            <a:stretch/>
          </p:blipFill>
          <p:spPr>
            <a:xfrm>
              <a:off x="6994356" y="538663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17"/>
            <p:cNvPicPr preferRelativeResize="0"/>
            <p:nvPr/>
          </p:nvPicPr>
          <p:blipFill rotWithShape="1">
            <a:blip r:embed="rId65">
              <a:alphaModFix/>
            </a:blip>
            <a:srcRect/>
            <a:stretch/>
          </p:blipFill>
          <p:spPr>
            <a:xfrm>
              <a:off x="6994356" y="480554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17"/>
            <p:cNvPicPr preferRelativeResize="0"/>
            <p:nvPr/>
          </p:nvPicPr>
          <p:blipFill rotWithShape="1">
            <a:blip r:embed="rId66">
              <a:alphaModFix/>
            </a:blip>
            <a:srcRect/>
            <a:stretch/>
          </p:blipFill>
          <p:spPr>
            <a:xfrm>
              <a:off x="6994356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17"/>
            <p:cNvPicPr preferRelativeResize="0"/>
            <p:nvPr/>
          </p:nvPicPr>
          <p:blipFill rotWithShape="1">
            <a:blip r:embed="rId67">
              <a:alphaModFix/>
            </a:blip>
            <a:srcRect/>
            <a:stretch/>
          </p:blipFill>
          <p:spPr>
            <a:xfrm>
              <a:off x="6994356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7"/>
            <p:cNvPicPr preferRelativeResize="0"/>
            <p:nvPr/>
          </p:nvPicPr>
          <p:blipFill rotWithShape="1">
            <a:blip r:embed="rId68">
              <a:alphaModFix/>
            </a:blip>
            <a:srcRect/>
            <a:stretch/>
          </p:blipFill>
          <p:spPr>
            <a:xfrm>
              <a:off x="6994356" y="248118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7"/>
            <p:cNvPicPr preferRelativeResize="0"/>
            <p:nvPr/>
          </p:nvPicPr>
          <p:blipFill rotWithShape="1">
            <a:blip r:embed="rId69">
              <a:alphaModFix/>
            </a:blip>
            <a:srcRect/>
            <a:stretch/>
          </p:blipFill>
          <p:spPr>
            <a:xfrm>
              <a:off x="6994356" y="306227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7"/>
            <p:cNvPicPr preferRelativeResize="0"/>
            <p:nvPr/>
          </p:nvPicPr>
          <p:blipFill rotWithShape="1">
            <a:blip r:embed="rId70">
              <a:alphaModFix/>
            </a:blip>
            <a:srcRect/>
            <a:stretch/>
          </p:blipFill>
          <p:spPr>
            <a:xfrm>
              <a:off x="6994356" y="364336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8" name="Google Shape;228;p17"/>
          <p:cNvGrpSpPr/>
          <p:nvPr/>
        </p:nvGrpSpPr>
        <p:grpSpPr>
          <a:xfrm>
            <a:off x="11266994" y="2972635"/>
            <a:ext cx="288000" cy="3152455"/>
            <a:chOff x="10998788" y="3103264"/>
            <a:chExt cx="288000" cy="3152455"/>
          </a:xfrm>
        </p:grpSpPr>
        <p:pic>
          <p:nvPicPr>
            <p:cNvPr id="229" name="Google Shape;229;p17"/>
            <p:cNvPicPr preferRelativeResize="0"/>
            <p:nvPr/>
          </p:nvPicPr>
          <p:blipFill rotWithShape="1">
            <a:blip r:embed="rId71">
              <a:alphaModFix/>
            </a:blip>
            <a:srcRect/>
            <a:stretch/>
          </p:blipFill>
          <p:spPr>
            <a:xfrm>
              <a:off x="10998788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17"/>
            <p:cNvPicPr preferRelativeResize="0"/>
            <p:nvPr/>
          </p:nvPicPr>
          <p:blipFill rotWithShape="1">
            <a:blip r:embed="rId72">
              <a:alphaModFix/>
            </a:blip>
            <a:srcRect/>
            <a:stretch/>
          </p:blipFill>
          <p:spPr>
            <a:xfrm>
              <a:off x="10998788" y="310326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7"/>
            <p:cNvPicPr preferRelativeResize="0"/>
            <p:nvPr/>
          </p:nvPicPr>
          <p:blipFill rotWithShape="1">
            <a:blip r:embed="rId73">
              <a:alphaModFix/>
            </a:blip>
            <a:srcRect/>
            <a:stretch/>
          </p:blipFill>
          <p:spPr>
            <a:xfrm>
              <a:off x="10998788" y="367615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17"/>
            <p:cNvPicPr preferRelativeResize="0"/>
            <p:nvPr/>
          </p:nvPicPr>
          <p:blipFill rotWithShape="1">
            <a:blip r:embed="rId74">
              <a:alphaModFix/>
            </a:blip>
            <a:srcRect/>
            <a:stretch/>
          </p:blipFill>
          <p:spPr>
            <a:xfrm>
              <a:off x="10998788" y="4249046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7"/>
            <p:cNvPicPr preferRelativeResize="0"/>
            <p:nvPr/>
          </p:nvPicPr>
          <p:blipFill rotWithShape="1">
            <a:blip r:embed="rId75">
              <a:alphaModFix/>
            </a:blip>
            <a:srcRect/>
            <a:stretch/>
          </p:blipFill>
          <p:spPr>
            <a:xfrm>
              <a:off x="10998788" y="482193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7"/>
            <p:cNvPicPr preferRelativeResize="0"/>
            <p:nvPr/>
          </p:nvPicPr>
          <p:blipFill rotWithShape="1">
            <a:blip r:embed="rId76">
              <a:alphaModFix/>
            </a:blip>
            <a:srcRect/>
            <a:stretch/>
          </p:blipFill>
          <p:spPr>
            <a:xfrm>
              <a:off x="10998788" y="539482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5" name="Google Shape;235;p17"/>
          <p:cNvGrpSpPr/>
          <p:nvPr/>
        </p:nvGrpSpPr>
        <p:grpSpPr>
          <a:xfrm>
            <a:off x="8911085" y="1769463"/>
            <a:ext cx="288000" cy="4355627"/>
            <a:chOff x="8359011" y="1900092"/>
            <a:chExt cx="288000" cy="4355627"/>
          </a:xfrm>
        </p:grpSpPr>
        <p:pic>
          <p:nvPicPr>
            <p:cNvPr id="236" name="Google Shape;236;p17"/>
            <p:cNvPicPr preferRelativeResize="0"/>
            <p:nvPr/>
          </p:nvPicPr>
          <p:blipFill rotWithShape="1">
            <a:blip r:embed="rId77">
              <a:alphaModFix/>
            </a:blip>
            <a:srcRect/>
            <a:stretch/>
          </p:blipFill>
          <p:spPr>
            <a:xfrm>
              <a:off x="8359011" y="422445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17"/>
            <p:cNvPicPr preferRelativeResize="0"/>
            <p:nvPr/>
          </p:nvPicPr>
          <p:blipFill rotWithShape="1">
            <a:blip r:embed="rId78">
              <a:alphaModFix/>
            </a:blip>
            <a:srcRect/>
            <a:stretch/>
          </p:blipFill>
          <p:spPr>
            <a:xfrm>
              <a:off x="8359011" y="480554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17"/>
            <p:cNvPicPr preferRelativeResize="0"/>
            <p:nvPr/>
          </p:nvPicPr>
          <p:blipFill rotWithShape="1">
            <a:blip r:embed="rId79">
              <a:alphaModFix/>
            </a:blip>
            <a:srcRect/>
            <a:stretch/>
          </p:blipFill>
          <p:spPr>
            <a:xfrm>
              <a:off x="8359011" y="538663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7"/>
            <p:cNvPicPr preferRelativeResize="0"/>
            <p:nvPr/>
          </p:nvPicPr>
          <p:blipFill rotWithShape="1">
            <a:blip r:embed="rId80">
              <a:alphaModFix/>
            </a:blip>
            <a:srcRect/>
            <a:stretch/>
          </p:blipFill>
          <p:spPr>
            <a:xfrm>
              <a:off x="8359011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17"/>
            <p:cNvPicPr preferRelativeResize="0"/>
            <p:nvPr/>
          </p:nvPicPr>
          <p:blipFill rotWithShape="1">
            <a:blip r:embed="rId81">
              <a:alphaModFix/>
            </a:blip>
            <a:srcRect/>
            <a:stretch/>
          </p:blipFill>
          <p:spPr>
            <a:xfrm>
              <a:off x="8359011" y="248118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17"/>
            <p:cNvPicPr preferRelativeResize="0"/>
            <p:nvPr/>
          </p:nvPicPr>
          <p:blipFill rotWithShape="1">
            <a:blip r:embed="rId82">
              <a:alphaModFix/>
            </a:blip>
            <a:srcRect/>
            <a:stretch/>
          </p:blipFill>
          <p:spPr>
            <a:xfrm>
              <a:off x="8359011" y="306227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7"/>
            <p:cNvPicPr preferRelativeResize="0"/>
            <p:nvPr/>
          </p:nvPicPr>
          <p:blipFill rotWithShape="1">
            <a:blip r:embed="rId83">
              <a:alphaModFix/>
            </a:blip>
            <a:srcRect/>
            <a:stretch/>
          </p:blipFill>
          <p:spPr>
            <a:xfrm>
              <a:off x="8359011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7"/>
            <p:cNvPicPr preferRelativeResize="0"/>
            <p:nvPr/>
          </p:nvPicPr>
          <p:blipFill rotWithShape="1">
            <a:blip r:embed="rId84">
              <a:alphaModFix/>
            </a:blip>
            <a:srcRect/>
            <a:stretch/>
          </p:blipFill>
          <p:spPr>
            <a:xfrm>
              <a:off x="8359011" y="364336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4" name="Google Shape;244;p17"/>
          <p:cNvSpPr txBox="1"/>
          <p:nvPr/>
        </p:nvSpPr>
        <p:spPr>
          <a:xfrm>
            <a:off x="809625" y="696443"/>
            <a:ext cx="7869348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USEFUL ICONS</a:t>
            </a:r>
            <a:endParaRPr sz="4000" b="1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ST PAGE W ADDRESSES">
  <p:cSld name="LAST PAGE W ADDRESSES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"/>
          <p:cNvSpPr txBox="1"/>
          <p:nvPr/>
        </p:nvSpPr>
        <p:spPr>
          <a:xfrm>
            <a:off x="810000" y="2630921"/>
            <a:ext cx="933224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 FOR YOUR ATTENTION!</a:t>
            </a:r>
            <a:endParaRPr dirty="0"/>
          </a:p>
        </p:txBody>
      </p:sp>
      <p:pic>
        <p:nvPicPr>
          <p:cNvPr id="247" name="Google Shape;24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14340" y="6030468"/>
            <a:ext cx="794261" cy="54092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8"/>
          <p:cNvSpPr txBox="1"/>
          <p:nvPr/>
        </p:nvSpPr>
        <p:spPr>
          <a:xfrm rot="-5400000">
            <a:off x="11603989" y="6029804"/>
            <a:ext cx="837510" cy="26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9"/>
              <a:buFont typeface="Noto Sans Symbols"/>
              <a:buNone/>
            </a:pPr>
            <a:r>
              <a:rPr lang="en-US" sz="799" b="0" dirty="0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rPr>
              <a:t>© Triathlon 2019</a:t>
            </a:r>
            <a:endParaRPr dirty="0"/>
          </a:p>
        </p:txBody>
      </p:sp>
      <p:grpSp>
        <p:nvGrpSpPr>
          <p:cNvPr id="249" name="Google Shape;249;p18"/>
          <p:cNvGrpSpPr/>
          <p:nvPr/>
        </p:nvGrpSpPr>
        <p:grpSpPr>
          <a:xfrm>
            <a:off x="732834" y="6117516"/>
            <a:ext cx="8325458" cy="553998"/>
            <a:chOff x="732834" y="6144948"/>
            <a:chExt cx="8325458" cy="553998"/>
          </a:xfrm>
        </p:grpSpPr>
        <p:sp>
          <p:nvSpPr>
            <p:cNvPr id="250" name="Google Shape;250;p18"/>
            <p:cNvSpPr/>
            <p:nvPr/>
          </p:nvSpPr>
          <p:spPr>
            <a:xfrm>
              <a:off x="732834" y="6144948"/>
              <a:ext cx="13320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Nordic office, HQ</a:t>
              </a:r>
              <a:endParaRPr dirty="0"/>
            </a:p>
            <a:p>
              <a:pPr marL="0" marR="0" lvl="0" indent="0" algn="l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Gothenburg, Sweden</a:t>
              </a:r>
              <a:endParaRPr dirty="0"/>
            </a:p>
            <a:p>
              <a:pPr marL="0" marR="0" lvl="0" indent="0" algn="l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triathlon.se</a:t>
              </a:r>
              <a:endParaRPr dirty="0"/>
            </a:p>
          </p:txBody>
        </p:sp>
        <p:sp>
          <p:nvSpPr>
            <p:cNvPr id="251" name="Google Shape;251;p18"/>
            <p:cNvSpPr/>
            <p:nvPr/>
          </p:nvSpPr>
          <p:spPr>
            <a:xfrm>
              <a:off x="1980044" y="6144948"/>
              <a:ext cx="13320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Asia office</a:t>
              </a:r>
              <a:endParaRPr dirty="0"/>
            </a:p>
            <a:p>
              <a:pPr marL="0" marR="0" lvl="0" indent="0" algn="l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Tokyo, Japan</a:t>
              </a:r>
              <a:b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triathlongroup.jp</a:t>
              </a:r>
              <a:endParaRPr dirty="0"/>
            </a:p>
          </p:txBody>
        </p:sp>
        <p:sp>
          <p:nvSpPr>
            <p:cNvPr id="252" name="Google Shape;252;p18"/>
            <p:cNvSpPr/>
            <p:nvPr/>
          </p:nvSpPr>
          <p:spPr>
            <a:xfrm>
              <a:off x="3252197" y="6144948"/>
              <a:ext cx="13320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West Europe office</a:t>
              </a:r>
              <a:endParaRPr dirty="0"/>
            </a:p>
            <a:p>
              <a:pPr marL="0" marR="0" lvl="0" indent="0" algn="l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Lyon, France</a:t>
              </a:r>
              <a:endParaRPr dirty="0"/>
            </a:p>
            <a:p>
              <a:pPr marL="0" marR="0" lvl="0" indent="0" algn="l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triathlongroup.fr</a:t>
              </a:r>
              <a:endParaRPr dirty="0"/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4638206" y="6144948"/>
              <a:ext cx="13320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East Europe office</a:t>
              </a:r>
              <a:endParaRPr dirty="0"/>
            </a:p>
            <a:p>
              <a:pPr marL="0" marR="0" lvl="0" indent="0" algn="l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Moscow, Russia </a:t>
              </a:r>
              <a:endParaRPr dirty="0"/>
            </a:p>
            <a:p>
              <a:pPr marL="0" marR="0" lvl="0" indent="0" algn="l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triathlongroup.ru</a:t>
              </a:r>
              <a:endParaRPr dirty="0"/>
            </a:p>
          </p:txBody>
        </p:sp>
        <p:sp>
          <p:nvSpPr>
            <p:cNvPr id="254" name="Google Shape;254;p18"/>
            <p:cNvSpPr/>
            <p:nvPr/>
          </p:nvSpPr>
          <p:spPr>
            <a:xfrm>
              <a:off x="6024215" y="6144948"/>
              <a:ext cx="13320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North America office</a:t>
              </a:r>
              <a:endParaRPr dirty="0"/>
            </a:p>
            <a:p>
              <a:pPr marL="0" marR="0" lvl="0" indent="0" algn="l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Dover, Delaware, USA</a:t>
              </a:r>
              <a:endParaRPr dirty="0"/>
            </a:p>
            <a:p>
              <a:pPr marL="0" marR="0" lvl="0" indent="0" algn="l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triathlon.se</a:t>
              </a:r>
              <a:endParaRPr dirty="0"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7437656" y="6144948"/>
              <a:ext cx="1620636" cy="553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Middle East office</a:t>
              </a:r>
              <a:b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Muscat, Sultanate of Oman</a:t>
              </a:r>
              <a:endParaRPr dirty="0"/>
            </a:p>
            <a:p>
              <a:pPr marL="0" marR="0" lvl="0" indent="0" algn="l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triathlon.se</a:t>
              </a:r>
              <a:endParaRPr dirty="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LAYOUT EXAMPLE 1">
  <p:cSld name="SLIDE LAYOUT EXAMPLE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88521" cy="181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81" name="Google Shape;281;p25"/>
          <p:cNvSpPr txBox="1">
            <a:spLocks noGrp="1"/>
          </p:cNvSpPr>
          <p:nvPr>
            <p:ph type="body" idx="2"/>
          </p:nvPr>
        </p:nvSpPr>
        <p:spPr>
          <a:xfrm>
            <a:off x="1255669" y="2055244"/>
            <a:ext cx="9680661" cy="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 b="1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82" name="Google Shape;282;p25"/>
          <p:cNvSpPr txBox="1">
            <a:spLocks noGrp="1"/>
          </p:cNvSpPr>
          <p:nvPr>
            <p:ph type="body" idx="3"/>
          </p:nvPr>
        </p:nvSpPr>
        <p:spPr>
          <a:xfrm>
            <a:off x="5763585" y="548481"/>
            <a:ext cx="664828" cy="0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83" name="Google Shape;283;p25"/>
          <p:cNvSpPr txBox="1">
            <a:spLocks noGrp="1"/>
          </p:cNvSpPr>
          <p:nvPr>
            <p:ph type="title"/>
          </p:nvPr>
        </p:nvSpPr>
        <p:spPr>
          <a:xfrm>
            <a:off x="1617271" y="1309758"/>
            <a:ext cx="8957456" cy="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5"/>
          <p:cNvSpPr txBox="1">
            <a:spLocks noGrp="1"/>
          </p:cNvSpPr>
          <p:nvPr>
            <p:ph type="body" idx="4"/>
          </p:nvPr>
        </p:nvSpPr>
        <p:spPr>
          <a:xfrm>
            <a:off x="1617271" y="735615"/>
            <a:ext cx="8957456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 sz="36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ftr" idx="11"/>
          </p:nvPr>
        </p:nvSpPr>
        <p:spPr>
          <a:xfrm>
            <a:off x="448224" y="6485641"/>
            <a:ext cx="158672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286" name="Google Shape;286;p25"/>
          <p:cNvSpPr txBox="1">
            <a:spLocks noGrp="1"/>
          </p:cNvSpPr>
          <p:nvPr>
            <p:ph type="sldNum" idx="12"/>
          </p:nvPr>
        </p:nvSpPr>
        <p:spPr>
          <a:xfrm>
            <a:off x="10747977" y="6414221"/>
            <a:ext cx="605554" cy="249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87" name="Google Shape;287;p25"/>
          <p:cNvSpPr txBox="1">
            <a:spLocks noGrp="1"/>
          </p:cNvSpPr>
          <p:nvPr>
            <p:ph type="body" idx="5"/>
          </p:nvPr>
        </p:nvSpPr>
        <p:spPr>
          <a:xfrm>
            <a:off x="1255669" y="3113094"/>
            <a:ext cx="4671528" cy="30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body" idx="6"/>
          </p:nvPr>
        </p:nvSpPr>
        <p:spPr>
          <a:xfrm>
            <a:off x="6264802" y="3113094"/>
            <a:ext cx="4671528" cy="30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251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+ ACTION TITLE">
  <p:cSld name="HEADING + ACTION 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809400" y="648000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809400" y="1281600"/>
            <a:ext cx="1057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cap="none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6725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+ ACTION TITLE + TEXT1">
  <p:cSld name="HEADING + ACTION TITLE + TEXT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 txBox="1">
            <a:spLocks noGrp="1"/>
          </p:cNvSpPr>
          <p:nvPr>
            <p:ph type="title"/>
          </p:nvPr>
        </p:nvSpPr>
        <p:spPr>
          <a:xfrm>
            <a:off x="809400" y="648000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66" name="Google Shape;266;p21"/>
          <p:cNvSpPr txBox="1">
            <a:spLocks noGrp="1"/>
          </p:cNvSpPr>
          <p:nvPr>
            <p:ph type="body" idx="1"/>
          </p:nvPr>
        </p:nvSpPr>
        <p:spPr>
          <a:xfrm>
            <a:off x="809400" y="2206800"/>
            <a:ext cx="105732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/>
            </a:lvl1pPr>
            <a:lvl2pPr marL="914400" lvl="1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body" idx="2"/>
          </p:nvPr>
        </p:nvSpPr>
        <p:spPr>
          <a:xfrm>
            <a:off x="809400" y="1281600"/>
            <a:ext cx="1057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cap="none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757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3"/>
          <p:cNvSpPr txBox="1">
            <a:spLocks noGrp="1"/>
          </p:cNvSpPr>
          <p:nvPr>
            <p:ph type="title"/>
          </p:nvPr>
        </p:nvSpPr>
        <p:spPr>
          <a:xfrm>
            <a:off x="609600" y="98742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3"/>
          <p:cNvSpPr txBox="1">
            <a:spLocks noGrp="1"/>
          </p:cNvSpPr>
          <p:nvPr>
            <p:ph type="body" idx="1"/>
          </p:nvPr>
        </p:nvSpPr>
        <p:spPr>
          <a:xfrm>
            <a:off x="609600" y="1927226"/>
            <a:ext cx="10972800" cy="432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dt" idx="10"/>
          </p:nvPr>
        </p:nvSpPr>
        <p:spPr>
          <a:xfrm>
            <a:off x="8737600" y="4381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6" name="Google Shape;276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7" name="Google Shape;277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0408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50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HALF">
  <p:cSld name="TITLE SLIDE HALF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"/>
          <p:cNvSpPr txBox="1">
            <a:spLocks noGrp="1"/>
          </p:cNvSpPr>
          <p:nvPr>
            <p:ph type="body" idx="1"/>
          </p:nvPr>
        </p:nvSpPr>
        <p:spPr>
          <a:xfrm>
            <a:off x="530051" y="5633835"/>
            <a:ext cx="11181503" cy="4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  <a:defRPr sz="1600" b="0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body" idx="2"/>
          </p:nvPr>
        </p:nvSpPr>
        <p:spPr>
          <a:xfrm>
            <a:off x="530053" y="4963524"/>
            <a:ext cx="11181502" cy="53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 Narrow"/>
              <a:buNone/>
              <a:defRPr sz="4000" b="1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92" name="Google Shape;292;p26"/>
          <p:cNvSpPr txBox="1">
            <a:spLocks noGrp="1"/>
          </p:cNvSpPr>
          <p:nvPr>
            <p:ph type="body" idx="3"/>
          </p:nvPr>
        </p:nvSpPr>
        <p:spPr>
          <a:xfrm>
            <a:off x="530052" y="6264000"/>
            <a:ext cx="4335162" cy="34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  <a:defRPr sz="1200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93" name="Google Shape;293;p26" descr="Please insert relevant picture here"/>
          <p:cNvSpPr>
            <a:spLocks noGrp="1"/>
          </p:cNvSpPr>
          <p:nvPr>
            <p:ph type="pic" idx="4"/>
          </p:nvPr>
        </p:nvSpPr>
        <p:spPr>
          <a:xfrm>
            <a:off x="4" y="0"/>
            <a:ext cx="12191996" cy="4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294" name="Google Shape;294;p26"/>
          <p:cNvSpPr txBox="1">
            <a:spLocks noGrp="1"/>
          </p:cNvSpPr>
          <p:nvPr>
            <p:ph type="body" idx="5"/>
          </p:nvPr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Font typeface="Arial Narrow"/>
              <a:buNone/>
              <a:defRPr sz="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Char char="»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95" name="Google Shape;295;p26"/>
          <p:cNvSpPr txBox="1"/>
          <p:nvPr/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rgbClr val="0D7B3E"/>
          </a:solidFill>
          <a:ln w="9525" cap="flat" cmpd="sng">
            <a:solidFill>
              <a:srgbClr val="0D7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8" marR="0" lvl="0" indent="-1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26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0422" y="6057335"/>
            <a:ext cx="1868899" cy="830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44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+ ACTION TITLE + TEXT1">
  <p:cSld name="HEADING + ACTION TITLE + TEXT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809400" y="648000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1"/>
          </p:nvPr>
        </p:nvSpPr>
        <p:spPr>
          <a:xfrm>
            <a:off x="809400" y="2206800"/>
            <a:ext cx="105732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/>
            </a:lvl1pPr>
            <a:lvl2pPr marL="914400" lvl="1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2"/>
          </p:nvPr>
        </p:nvSpPr>
        <p:spPr>
          <a:xfrm>
            <a:off x="809400" y="1281600"/>
            <a:ext cx="1057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cap="none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FULL-BLACK">
  <p:cSld name="TITLE SLIDE FULL-BLACK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 descr="Please insert relevant picture here"/>
          <p:cNvSpPr>
            <a:spLocks noGrp="1"/>
          </p:cNvSpPr>
          <p:nvPr>
            <p:ph type="pic" idx="2"/>
          </p:nvPr>
        </p:nvSpPr>
        <p:spPr>
          <a:xfrm>
            <a:off x="4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299" name="Google Shape;299;p27"/>
          <p:cNvSpPr txBox="1">
            <a:spLocks noGrp="1"/>
          </p:cNvSpPr>
          <p:nvPr>
            <p:ph type="body" idx="1"/>
          </p:nvPr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Font typeface="Arial Narrow"/>
              <a:buNone/>
              <a:defRPr sz="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Char char="»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0" name="Google Shape;300;p27"/>
          <p:cNvSpPr txBox="1">
            <a:spLocks noGrp="1"/>
          </p:cNvSpPr>
          <p:nvPr>
            <p:ph type="body" idx="3"/>
          </p:nvPr>
        </p:nvSpPr>
        <p:spPr>
          <a:xfrm>
            <a:off x="530052" y="5633835"/>
            <a:ext cx="11181600" cy="4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  <a:defRPr sz="1600" b="0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1" name="Google Shape;301;p27"/>
          <p:cNvSpPr txBox="1">
            <a:spLocks noGrp="1"/>
          </p:cNvSpPr>
          <p:nvPr>
            <p:ph type="body" idx="4"/>
          </p:nvPr>
        </p:nvSpPr>
        <p:spPr>
          <a:xfrm>
            <a:off x="530052" y="4963524"/>
            <a:ext cx="11181600" cy="53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 Narrow"/>
              <a:buNone/>
              <a:defRPr sz="4000" b="1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2" name="Google Shape;302;p27"/>
          <p:cNvSpPr txBox="1">
            <a:spLocks noGrp="1"/>
          </p:cNvSpPr>
          <p:nvPr>
            <p:ph type="body" idx="5"/>
          </p:nvPr>
        </p:nvSpPr>
        <p:spPr>
          <a:xfrm>
            <a:off x="530052" y="6264000"/>
            <a:ext cx="4335162" cy="34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  <a:defRPr sz="1200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3" name="Google Shape;303;p27"/>
          <p:cNvSpPr txBox="1"/>
          <p:nvPr/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rgbClr val="0D7B3E"/>
          </a:solidFill>
          <a:ln w="9525" cap="flat" cmpd="sng">
            <a:solidFill>
              <a:srgbClr val="0D7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8" marR="0" lvl="0" indent="-1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7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0422" y="6057335"/>
            <a:ext cx="1868899" cy="830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88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FULL-WHITE">
  <p:cSld name="TITLE SLIDE FULL-WHITE">
    <p:bg>
      <p:bgPr>
        <a:solidFill>
          <a:srgbClr val="A5A5A5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8" descr="Please insert relevant picture here"/>
          <p:cNvSpPr>
            <a:spLocks noGrp="1"/>
          </p:cNvSpPr>
          <p:nvPr>
            <p:ph type="pic" idx="2"/>
          </p:nvPr>
        </p:nvSpPr>
        <p:spPr>
          <a:xfrm>
            <a:off x="4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307" name="Google Shape;307;p28"/>
          <p:cNvSpPr txBox="1">
            <a:spLocks noGrp="1"/>
          </p:cNvSpPr>
          <p:nvPr>
            <p:ph type="body" idx="1"/>
          </p:nvPr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Font typeface="Arial Narrow"/>
              <a:buNone/>
              <a:defRPr sz="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Char char="»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8" name="Google Shape;308;p28"/>
          <p:cNvSpPr txBox="1">
            <a:spLocks noGrp="1"/>
          </p:cNvSpPr>
          <p:nvPr>
            <p:ph type="body" idx="3"/>
          </p:nvPr>
        </p:nvSpPr>
        <p:spPr>
          <a:xfrm>
            <a:off x="530052" y="5633835"/>
            <a:ext cx="11181600" cy="4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 Narrow"/>
              <a:buNone/>
              <a:defRPr sz="1600" b="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9" name="Google Shape;309;p28"/>
          <p:cNvSpPr txBox="1">
            <a:spLocks noGrp="1"/>
          </p:cNvSpPr>
          <p:nvPr>
            <p:ph type="body" idx="4"/>
          </p:nvPr>
        </p:nvSpPr>
        <p:spPr>
          <a:xfrm>
            <a:off x="530052" y="4963524"/>
            <a:ext cx="11181600" cy="53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  <a:defRPr sz="4000" b="1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body" idx="5"/>
          </p:nvPr>
        </p:nvSpPr>
        <p:spPr>
          <a:xfrm>
            <a:off x="530052" y="6264000"/>
            <a:ext cx="4335162" cy="34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 Narrow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11" name="Google Shape;311;p28"/>
          <p:cNvSpPr>
            <a:spLocks noGrp="1"/>
          </p:cNvSpPr>
          <p:nvPr>
            <p:ph type="pic" idx="6"/>
          </p:nvPr>
        </p:nvSpPr>
        <p:spPr>
          <a:xfrm>
            <a:off x="10160052" y="6204045"/>
            <a:ext cx="15516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6329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FULL + BOX">
  <p:cSld name="TITLE SLIDE FULL + BOX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 descr="Please insert relevant picture here"/>
          <p:cNvSpPr>
            <a:spLocks noGrp="1"/>
          </p:cNvSpPr>
          <p:nvPr>
            <p:ph type="pic" idx="2"/>
          </p:nvPr>
        </p:nvSpPr>
        <p:spPr>
          <a:xfrm>
            <a:off x="4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314" name="Google Shape;314;p29"/>
          <p:cNvSpPr txBox="1">
            <a:spLocks noGrp="1"/>
          </p:cNvSpPr>
          <p:nvPr>
            <p:ph type="body" idx="1"/>
          </p:nvPr>
        </p:nvSpPr>
        <p:spPr>
          <a:xfrm>
            <a:off x="0" y="4644000"/>
            <a:ext cx="12193201" cy="2214000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body" idx="3"/>
          </p:nvPr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Font typeface="Arial Narrow"/>
              <a:buNone/>
              <a:defRPr sz="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Char char="»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16" name="Google Shape;316;p29"/>
          <p:cNvSpPr txBox="1">
            <a:spLocks noGrp="1"/>
          </p:cNvSpPr>
          <p:nvPr>
            <p:ph type="body" idx="4"/>
          </p:nvPr>
        </p:nvSpPr>
        <p:spPr>
          <a:xfrm>
            <a:off x="530052" y="5633835"/>
            <a:ext cx="11181600" cy="4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 Narrow"/>
              <a:buNone/>
              <a:defRPr sz="1600" b="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body" idx="5"/>
          </p:nvPr>
        </p:nvSpPr>
        <p:spPr>
          <a:xfrm>
            <a:off x="530052" y="4963524"/>
            <a:ext cx="11181600" cy="53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  <a:defRPr sz="4000" b="1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18" name="Google Shape;318;p29"/>
          <p:cNvSpPr txBox="1">
            <a:spLocks noGrp="1"/>
          </p:cNvSpPr>
          <p:nvPr>
            <p:ph type="body" idx="6"/>
          </p:nvPr>
        </p:nvSpPr>
        <p:spPr>
          <a:xfrm>
            <a:off x="530052" y="6264000"/>
            <a:ext cx="4335162" cy="34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 Narrow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19" name="Google Shape;319;p29"/>
          <p:cNvSpPr>
            <a:spLocks noGrp="1"/>
          </p:cNvSpPr>
          <p:nvPr>
            <p:ph type="pic" idx="7"/>
          </p:nvPr>
        </p:nvSpPr>
        <p:spPr>
          <a:xfrm>
            <a:off x="10160052" y="6204045"/>
            <a:ext cx="15516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5202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0"/>
          <p:cNvSpPr txBox="1">
            <a:spLocks noGrp="1"/>
          </p:cNvSpPr>
          <p:nvPr>
            <p:ph type="body" idx="1"/>
          </p:nvPr>
        </p:nvSpPr>
        <p:spPr>
          <a:xfrm>
            <a:off x="0" y="2574000"/>
            <a:ext cx="6105600" cy="1799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 Narrow"/>
              <a:buNone/>
              <a:defRPr sz="1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Char char="»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2" name="Google Shape;322;p30"/>
          <p:cNvSpPr>
            <a:spLocks noGrp="1"/>
          </p:cNvSpPr>
          <p:nvPr>
            <p:ph type="pic" idx="2"/>
          </p:nvPr>
        </p:nvSpPr>
        <p:spPr>
          <a:xfrm>
            <a:off x="6104400" y="-1"/>
            <a:ext cx="60876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cxnSp>
        <p:nvCxnSpPr>
          <p:cNvPr id="323" name="Google Shape;323;p30"/>
          <p:cNvCxnSpPr/>
          <p:nvPr/>
        </p:nvCxnSpPr>
        <p:spPr>
          <a:xfrm>
            <a:off x="809625" y="526177"/>
            <a:ext cx="540000" cy="0"/>
          </a:xfrm>
          <a:prstGeom prst="straightConnector1">
            <a:avLst/>
          </a:prstGeom>
          <a:noFill/>
          <a:ln w="63500" cap="flat" cmpd="sng">
            <a:solidFill>
              <a:srgbClr val="0D7B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4" name="Google Shape;324;p30"/>
          <p:cNvSpPr txBox="1"/>
          <p:nvPr/>
        </p:nvSpPr>
        <p:spPr>
          <a:xfrm>
            <a:off x="809625" y="648000"/>
            <a:ext cx="786934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CONTENT</a:t>
            </a:r>
            <a:endParaRPr sz="4000" b="1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25" name="Google Shape;325;p30"/>
          <p:cNvSpPr txBox="1">
            <a:spLocks noGrp="1"/>
          </p:cNvSpPr>
          <p:nvPr>
            <p:ph type="body" idx="3"/>
          </p:nvPr>
        </p:nvSpPr>
        <p:spPr>
          <a:xfrm>
            <a:off x="809624" y="2205038"/>
            <a:ext cx="4140000" cy="385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 Narrow"/>
              <a:buAutoNum type="arabicPeriod"/>
              <a:defRPr sz="1600" b="0" i="0" u="none" strike="noStrike" cap="none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9718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080"/>
              <a:buFont typeface="Arial Narrow"/>
              <a:buAutoNum type="alphaUcPeriod"/>
              <a:defRPr sz="1200" b="0" i="0" u="none" strike="noStrike" cap="none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6997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ONLY">
  <p:cSld name="HEADING 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1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28" name="Google Shape;328;p31"/>
          <p:cNvSpPr txBox="1">
            <a:spLocks noGrp="1"/>
          </p:cNvSpPr>
          <p:nvPr>
            <p:ph type="title"/>
          </p:nvPr>
        </p:nvSpPr>
        <p:spPr>
          <a:xfrm>
            <a:off x="809400" y="648000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170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+ ACTION TITLE + TEXT3">
  <p:cSld name="HEADING + ACTION TITLE + TEXT3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2"/>
          <p:cNvSpPr txBox="1">
            <a:spLocks noGrp="1"/>
          </p:cNvSpPr>
          <p:nvPr>
            <p:ph type="title"/>
          </p:nvPr>
        </p:nvSpPr>
        <p:spPr>
          <a:xfrm>
            <a:off x="809400" y="648000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2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32" name="Google Shape;332;p32"/>
          <p:cNvSpPr txBox="1">
            <a:spLocks noGrp="1"/>
          </p:cNvSpPr>
          <p:nvPr>
            <p:ph type="body" idx="1"/>
          </p:nvPr>
        </p:nvSpPr>
        <p:spPr>
          <a:xfrm>
            <a:off x="809400" y="2206800"/>
            <a:ext cx="105732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  <a:defRPr b="1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▪"/>
              <a:defRPr/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3pPr>
            <a:lvl4pPr marL="1828800" lvl="3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33" name="Google Shape;333;p32"/>
          <p:cNvSpPr txBox="1">
            <a:spLocks noGrp="1"/>
          </p:cNvSpPr>
          <p:nvPr>
            <p:ph type="body" idx="2"/>
          </p:nvPr>
        </p:nvSpPr>
        <p:spPr>
          <a:xfrm>
            <a:off x="809400" y="1281600"/>
            <a:ext cx="1057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cap="none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78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+ ACTION TITLE + TEXT2">
  <p:cSld name="HEADING + ACTION TITLE + TEXT2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 txBox="1">
            <a:spLocks noGrp="1"/>
          </p:cNvSpPr>
          <p:nvPr>
            <p:ph type="title"/>
          </p:nvPr>
        </p:nvSpPr>
        <p:spPr>
          <a:xfrm>
            <a:off x="809400" y="648000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33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37" name="Google Shape;337;p33"/>
          <p:cNvSpPr txBox="1">
            <a:spLocks noGrp="1"/>
          </p:cNvSpPr>
          <p:nvPr>
            <p:ph type="body" idx="1"/>
          </p:nvPr>
        </p:nvSpPr>
        <p:spPr>
          <a:xfrm>
            <a:off x="809625" y="2206800"/>
            <a:ext cx="49680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/>
            </a:lvl1pPr>
            <a:lvl2pPr marL="914400" lvl="1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38" name="Google Shape;338;p33"/>
          <p:cNvSpPr txBox="1">
            <a:spLocks noGrp="1"/>
          </p:cNvSpPr>
          <p:nvPr>
            <p:ph type="body" idx="2"/>
          </p:nvPr>
        </p:nvSpPr>
        <p:spPr>
          <a:xfrm>
            <a:off x="6414600" y="2206800"/>
            <a:ext cx="49680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/>
            </a:lvl1pPr>
            <a:lvl2pPr marL="914400" lvl="1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39" name="Google Shape;339;p33"/>
          <p:cNvSpPr txBox="1">
            <a:spLocks noGrp="1"/>
          </p:cNvSpPr>
          <p:nvPr>
            <p:ph type="body" idx="3"/>
          </p:nvPr>
        </p:nvSpPr>
        <p:spPr>
          <a:xfrm>
            <a:off x="809400" y="1281600"/>
            <a:ext cx="1057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cap="none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29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>
            <a:spLocks noGrp="1"/>
          </p:cNvSpPr>
          <p:nvPr>
            <p:ph type="sldNum" idx="12"/>
          </p:nvPr>
        </p:nvSpPr>
        <p:spPr>
          <a:xfrm>
            <a:off x="8539200" y="6379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342" name="Google Shape;342;p34"/>
          <p:cNvPicPr preferRelativeResize="0"/>
          <p:nvPr/>
        </p:nvPicPr>
        <p:blipFill rotWithShape="1">
          <a:blip r:embed="rId2">
            <a:alphaModFix/>
          </a:blip>
          <a:srcRect b="30627"/>
          <a:stretch/>
        </p:blipFill>
        <p:spPr>
          <a:xfrm>
            <a:off x="809625" y="6461580"/>
            <a:ext cx="1346142" cy="198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046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ICKERS">
  <p:cSld name="STICKERS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35"/>
          <p:cNvGrpSpPr/>
          <p:nvPr/>
        </p:nvGrpSpPr>
        <p:grpSpPr>
          <a:xfrm>
            <a:off x="6686066" y="3395353"/>
            <a:ext cx="720000" cy="254000"/>
            <a:chOff x="6905999" y="3395353"/>
            <a:chExt cx="781538" cy="254000"/>
          </a:xfrm>
        </p:grpSpPr>
        <p:cxnSp>
          <p:nvCxnSpPr>
            <p:cNvPr id="345" name="Google Shape;345;p35"/>
            <p:cNvCxnSpPr/>
            <p:nvPr/>
          </p:nvCxnSpPr>
          <p:spPr>
            <a:xfrm>
              <a:off x="6905999" y="3395353"/>
              <a:ext cx="781538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6" name="Google Shape;346;p35"/>
            <p:cNvSpPr txBox="1"/>
            <p:nvPr/>
          </p:nvSpPr>
          <p:spPr>
            <a:xfrm>
              <a:off x="6906976" y="3414403"/>
              <a:ext cx="779584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BACKUP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7" name="Google Shape;347;p35"/>
            <p:cNvCxnSpPr/>
            <p:nvPr/>
          </p:nvCxnSpPr>
          <p:spPr>
            <a:xfrm>
              <a:off x="6905999" y="3649353"/>
              <a:ext cx="781538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48" name="Google Shape;348;p35"/>
          <p:cNvGrpSpPr/>
          <p:nvPr/>
        </p:nvGrpSpPr>
        <p:grpSpPr>
          <a:xfrm>
            <a:off x="5858066" y="5804800"/>
            <a:ext cx="1548000" cy="254000"/>
            <a:chOff x="6003322" y="5804800"/>
            <a:chExt cx="1684215" cy="254000"/>
          </a:xfrm>
        </p:grpSpPr>
        <p:cxnSp>
          <p:nvCxnSpPr>
            <p:cNvPr id="349" name="Google Shape;349;p35"/>
            <p:cNvCxnSpPr/>
            <p:nvPr/>
          </p:nvCxnSpPr>
          <p:spPr>
            <a:xfrm>
              <a:off x="6003322" y="5804800"/>
              <a:ext cx="1684215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0" name="Google Shape;350;p35"/>
            <p:cNvSpPr txBox="1"/>
            <p:nvPr/>
          </p:nvSpPr>
          <p:spPr>
            <a:xfrm>
              <a:off x="6005276" y="5823850"/>
              <a:ext cx="1680307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VERSION 2019.05.14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1" name="Google Shape;351;p35"/>
            <p:cNvCxnSpPr/>
            <p:nvPr/>
          </p:nvCxnSpPr>
          <p:spPr>
            <a:xfrm>
              <a:off x="6003322" y="6058800"/>
              <a:ext cx="1684215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52" name="Google Shape;352;p35"/>
          <p:cNvGrpSpPr/>
          <p:nvPr/>
        </p:nvGrpSpPr>
        <p:grpSpPr>
          <a:xfrm>
            <a:off x="6470066" y="3796927"/>
            <a:ext cx="936000" cy="254000"/>
            <a:chOff x="6710614" y="3796927"/>
            <a:chExt cx="954000" cy="254000"/>
          </a:xfrm>
        </p:grpSpPr>
        <p:cxnSp>
          <p:nvCxnSpPr>
            <p:cNvPr id="353" name="Google Shape;353;p35"/>
            <p:cNvCxnSpPr/>
            <p:nvPr/>
          </p:nvCxnSpPr>
          <p:spPr>
            <a:xfrm>
              <a:off x="6710614" y="3796927"/>
              <a:ext cx="954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4" name="Google Shape;354;p35"/>
            <p:cNvSpPr txBox="1"/>
            <p:nvPr/>
          </p:nvSpPr>
          <p:spPr>
            <a:xfrm>
              <a:off x="6719614" y="3815977"/>
              <a:ext cx="936000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PROPOSAL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5" name="Google Shape;355;p35"/>
            <p:cNvCxnSpPr/>
            <p:nvPr/>
          </p:nvCxnSpPr>
          <p:spPr>
            <a:xfrm>
              <a:off x="6710614" y="4050927"/>
              <a:ext cx="954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56" name="Google Shape;356;p35"/>
          <p:cNvGrpSpPr/>
          <p:nvPr/>
        </p:nvGrpSpPr>
        <p:grpSpPr>
          <a:xfrm>
            <a:off x="6578066" y="4198501"/>
            <a:ext cx="828000" cy="254000"/>
            <a:chOff x="6802446" y="4198501"/>
            <a:chExt cx="885092" cy="254000"/>
          </a:xfrm>
        </p:grpSpPr>
        <p:cxnSp>
          <p:nvCxnSpPr>
            <p:cNvPr id="357" name="Google Shape;357;p35"/>
            <p:cNvCxnSpPr/>
            <p:nvPr/>
          </p:nvCxnSpPr>
          <p:spPr>
            <a:xfrm>
              <a:off x="6802446" y="4198501"/>
              <a:ext cx="885092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8" name="Google Shape;358;p35"/>
            <p:cNvSpPr txBox="1"/>
            <p:nvPr/>
          </p:nvSpPr>
          <p:spPr>
            <a:xfrm>
              <a:off x="6803553" y="4217551"/>
              <a:ext cx="882879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EXAMPLE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9" name="Google Shape;359;p35"/>
            <p:cNvCxnSpPr/>
            <p:nvPr/>
          </p:nvCxnSpPr>
          <p:spPr>
            <a:xfrm>
              <a:off x="6802446" y="4452501"/>
              <a:ext cx="885092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60" name="Google Shape;360;p35"/>
          <p:cNvGrpSpPr/>
          <p:nvPr/>
        </p:nvGrpSpPr>
        <p:grpSpPr>
          <a:xfrm>
            <a:off x="6758066" y="5001649"/>
            <a:ext cx="648000" cy="254000"/>
            <a:chOff x="7159445" y="5001649"/>
            <a:chExt cx="576000" cy="254000"/>
          </a:xfrm>
        </p:grpSpPr>
        <p:cxnSp>
          <p:nvCxnSpPr>
            <p:cNvPr id="361" name="Google Shape;361;p35"/>
            <p:cNvCxnSpPr/>
            <p:nvPr/>
          </p:nvCxnSpPr>
          <p:spPr>
            <a:xfrm>
              <a:off x="7159445" y="5001649"/>
              <a:ext cx="576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2" name="Google Shape;362;p35"/>
            <p:cNvSpPr txBox="1"/>
            <p:nvPr/>
          </p:nvSpPr>
          <p:spPr>
            <a:xfrm>
              <a:off x="7159445" y="5020699"/>
              <a:ext cx="576000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DRAFT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" name="Google Shape;363;p35"/>
            <p:cNvCxnSpPr/>
            <p:nvPr/>
          </p:nvCxnSpPr>
          <p:spPr>
            <a:xfrm>
              <a:off x="7159445" y="5255649"/>
              <a:ext cx="576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64" name="Google Shape;364;p35"/>
          <p:cNvGrpSpPr/>
          <p:nvPr/>
        </p:nvGrpSpPr>
        <p:grpSpPr>
          <a:xfrm>
            <a:off x="6578066" y="4600075"/>
            <a:ext cx="828000" cy="254000"/>
            <a:chOff x="6892322" y="4600075"/>
            <a:chExt cx="795215" cy="254000"/>
          </a:xfrm>
        </p:grpSpPr>
        <p:cxnSp>
          <p:nvCxnSpPr>
            <p:cNvPr id="365" name="Google Shape;365;p35"/>
            <p:cNvCxnSpPr/>
            <p:nvPr/>
          </p:nvCxnSpPr>
          <p:spPr>
            <a:xfrm>
              <a:off x="6892322" y="4600075"/>
              <a:ext cx="795215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6" name="Google Shape;366;p35"/>
            <p:cNvSpPr txBox="1"/>
            <p:nvPr/>
          </p:nvSpPr>
          <p:spPr>
            <a:xfrm>
              <a:off x="6893299" y="4619125"/>
              <a:ext cx="793261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CONCEPT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7" name="Google Shape;367;p35"/>
            <p:cNvCxnSpPr/>
            <p:nvPr/>
          </p:nvCxnSpPr>
          <p:spPr>
            <a:xfrm>
              <a:off x="6892322" y="4854075"/>
              <a:ext cx="795215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68" name="Google Shape;368;p35"/>
          <p:cNvGrpSpPr/>
          <p:nvPr/>
        </p:nvGrpSpPr>
        <p:grpSpPr>
          <a:xfrm>
            <a:off x="6272066" y="2993779"/>
            <a:ext cx="1134000" cy="254000"/>
            <a:chOff x="6476152" y="2993779"/>
            <a:chExt cx="1219200" cy="254000"/>
          </a:xfrm>
        </p:grpSpPr>
        <p:cxnSp>
          <p:nvCxnSpPr>
            <p:cNvPr id="369" name="Google Shape;369;p35"/>
            <p:cNvCxnSpPr/>
            <p:nvPr/>
          </p:nvCxnSpPr>
          <p:spPr>
            <a:xfrm>
              <a:off x="6476152" y="2993779"/>
              <a:ext cx="12192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0" name="Google Shape;370;p35"/>
            <p:cNvSpPr txBox="1"/>
            <p:nvPr/>
          </p:nvSpPr>
          <p:spPr>
            <a:xfrm>
              <a:off x="6477129" y="3012829"/>
              <a:ext cx="1217246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PRELIMINARY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1" name="Google Shape;371;p35"/>
            <p:cNvCxnSpPr/>
            <p:nvPr/>
          </p:nvCxnSpPr>
          <p:spPr>
            <a:xfrm>
              <a:off x="6476152" y="3247779"/>
              <a:ext cx="12192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72" name="Google Shape;372;p35"/>
          <p:cNvGrpSpPr/>
          <p:nvPr/>
        </p:nvGrpSpPr>
        <p:grpSpPr>
          <a:xfrm>
            <a:off x="6200066" y="5403223"/>
            <a:ext cx="1206000" cy="254000"/>
            <a:chOff x="6535537" y="5403223"/>
            <a:chExt cx="1152000" cy="254000"/>
          </a:xfrm>
        </p:grpSpPr>
        <p:cxnSp>
          <p:nvCxnSpPr>
            <p:cNvPr id="373" name="Google Shape;373;p35"/>
            <p:cNvCxnSpPr/>
            <p:nvPr/>
          </p:nvCxnSpPr>
          <p:spPr>
            <a:xfrm>
              <a:off x="6535537" y="5403223"/>
              <a:ext cx="1152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4" name="Google Shape;374;p35"/>
            <p:cNvSpPr txBox="1"/>
            <p:nvPr/>
          </p:nvSpPr>
          <p:spPr>
            <a:xfrm>
              <a:off x="6535537" y="5422273"/>
              <a:ext cx="1152000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CONFIDENTIAL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5" name="Google Shape;375;p35"/>
            <p:cNvCxnSpPr/>
            <p:nvPr/>
          </p:nvCxnSpPr>
          <p:spPr>
            <a:xfrm>
              <a:off x="6535537" y="5657223"/>
              <a:ext cx="11520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76" name="Google Shape;376;p35"/>
          <p:cNvGrpSpPr/>
          <p:nvPr/>
        </p:nvGrpSpPr>
        <p:grpSpPr>
          <a:xfrm>
            <a:off x="6254066" y="2592205"/>
            <a:ext cx="1152000" cy="254000"/>
            <a:chOff x="6476152" y="2592205"/>
            <a:chExt cx="1219200" cy="254000"/>
          </a:xfrm>
        </p:grpSpPr>
        <p:cxnSp>
          <p:nvCxnSpPr>
            <p:cNvPr id="377" name="Google Shape;377;p35"/>
            <p:cNvCxnSpPr/>
            <p:nvPr/>
          </p:nvCxnSpPr>
          <p:spPr>
            <a:xfrm>
              <a:off x="6476152" y="2592205"/>
              <a:ext cx="12192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8" name="Google Shape;378;p35"/>
            <p:cNvSpPr txBox="1"/>
            <p:nvPr/>
          </p:nvSpPr>
          <p:spPr>
            <a:xfrm>
              <a:off x="6477129" y="2611255"/>
              <a:ext cx="1217246" cy="21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ILLUSTRATIVE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9" name="Google Shape;379;p35"/>
            <p:cNvCxnSpPr/>
            <p:nvPr/>
          </p:nvCxnSpPr>
          <p:spPr>
            <a:xfrm>
              <a:off x="6476152" y="2846205"/>
              <a:ext cx="1219200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80" name="Google Shape;380;p35"/>
          <p:cNvSpPr txBox="1"/>
          <p:nvPr/>
        </p:nvSpPr>
        <p:spPr>
          <a:xfrm>
            <a:off x="809625" y="696443"/>
            <a:ext cx="7869348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LOGOTYPES AND STICKERS</a:t>
            </a:r>
            <a:endParaRPr sz="4000" b="1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1" name="Google Shape;381;p35"/>
          <p:cNvSpPr/>
          <p:nvPr/>
        </p:nvSpPr>
        <p:spPr>
          <a:xfrm>
            <a:off x="10174815" y="397577"/>
            <a:ext cx="1217246" cy="25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 Narrow"/>
              <a:buNone/>
            </a:pPr>
            <a:r>
              <a:rPr lang="en-US" sz="1200" b="1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Placeholder sticker</a:t>
            </a:r>
            <a:endParaRPr sz="1200" b="1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2" name="Google Shape;382;p35"/>
          <p:cNvSpPr/>
          <p:nvPr/>
        </p:nvSpPr>
        <p:spPr>
          <a:xfrm>
            <a:off x="9840461" y="6202518"/>
            <a:ext cx="1551600" cy="3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Placeholder logotype</a:t>
            </a:r>
            <a:endParaRPr sz="1400" b="1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383" name="Google Shape;383;p35"/>
          <p:cNvCxnSpPr/>
          <p:nvPr/>
        </p:nvCxnSpPr>
        <p:spPr>
          <a:xfrm>
            <a:off x="5669625" y="2206800"/>
            <a:ext cx="0" cy="385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4" name="Google Shape;384;p35"/>
          <p:cNvSpPr txBox="1"/>
          <p:nvPr/>
        </p:nvSpPr>
        <p:spPr>
          <a:xfrm>
            <a:off x="809625" y="2206800"/>
            <a:ext cx="48600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None/>
            </a:pPr>
            <a:r>
              <a:rPr lang="en-US" sz="1400" b="1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Use of logotypes and stickers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0000" marR="0" lvl="0" indent="-180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60"/>
              <a:buFont typeface="Noto Sans Symbols"/>
              <a:buChar char="▪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Triathlon logotypes and stickers can be retrieved from here in the slide master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0000" marR="0" lvl="0" indent="-180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60"/>
              <a:buFont typeface="Noto Sans Symbols"/>
              <a:buChar char="▪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Logotype and sticker size should not be changed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0000" marR="0" lvl="0" indent="-180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60"/>
              <a:buFont typeface="Noto Sans Symbols"/>
              <a:buChar char="▪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 size and position of logotypes and stickers is specified by the blue boxes in the upper and lower right hand corners of this slide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0000" marR="0" lvl="0" indent="-180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60"/>
              <a:buFont typeface="Noto Sans Symbols"/>
              <a:buChar char="▪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Three Triathlon logotypes can be used, blue, black or white, depending on the color of the background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5"/>
          <p:cNvSpPr txBox="1"/>
          <p:nvPr/>
        </p:nvSpPr>
        <p:spPr>
          <a:xfrm>
            <a:off x="5843302" y="2206800"/>
            <a:ext cx="1367713" cy="3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None/>
            </a:pPr>
            <a:r>
              <a:rPr lang="en-US" sz="1400" b="1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Stickers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5"/>
          <p:cNvSpPr txBox="1"/>
          <p:nvPr/>
        </p:nvSpPr>
        <p:spPr>
          <a:xfrm>
            <a:off x="7598858" y="2206800"/>
            <a:ext cx="1367713" cy="3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None/>
            </a:pPr>
            <a:r>
              <a:rPr lang="en-US" sz="1400" b="1" i="0" u="none" strike="noStrike" cap="none" dirty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Logotypes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35"/>
          <p:cNvSpPr/>
          <p:nvPr/>
        </p:nvSpPr>
        <p:spPr>
          <a:xfrm>
            <a:off x="9569803" y="2568426"/>
            <a:ext cx="1822258" cy="1787480"/>
          </a:xfrm>
          <a:prstGeom prst="rect">
            <a:avLst/>
          </a:prstGeom>
          <a:solidFill>
            <a:srgbClr val="76F1AB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endParaRPr sz="1400" b="1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8" name="Google Shape;388;p35"/>
          <p:cNvSpPr/>
          <p:nvPr/>
        </p:nvSpPr>
        <p:spPr>
          <a:xfrm>
            <a:off x="7598858" y="2568426"/>
            <a:ext cx="1822258" cy="1787480"/>
          </a:xfrm>
          <a:prstGeom prst="rect">
            <a:avLst/>
          </a:prstGeom>
          <a:solidFill>
            <a:srgbClr val="76F1AB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endParaRPr sz="1400" b="1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89" name="Google Shape;389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20348" y="2713819"/>
            <a:ext cx="1551599" cy="32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0348" y="3315564"/>
            <a:ext cx="1551599" cy="32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5132" y="3977448"/>
            <a:ext cx="1551600" cy="20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0347" y="3917310"/>
            <a:ext cx="1551600" cy="32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05132" y="3375510"/>
            <a:ext cx="1551600" cy="20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05132" y="2773571"/>
            <a:ext cx="1551600" cy="209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741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grpSp>
        <p:nvGrpSpPr>
          <p:cNvPr id="397" name="Google Shape;397;p36"/>
          <p:cNvGrpSpPr/>
          <p:nvPr/>
        </p:nvGrpSpPr>
        <p:grpSpPr>
          <a:xfrm>
            <a:off x="1843355" y="1769463"/>
            <a:ext cx="288000" cy="4355627"/>
            <a:chOff x="1498058" y="1900092"/>
            <a:chExt cx="288000" cy="4355627"/>
          </a:xfrm>
        </p:grpSpPr>
        <p:pic>
          <p:nvPicPr>
            <p:cNvPr id="398" name="Google Shape;398;p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498058" y="5459263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98058" y="4950810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98058" y="444235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98058" y="393390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3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98058" y="3425451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98058" y="291699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98058" y="240854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3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498058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3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98058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" name="Google Shape;407;p36"/>
          <p:cNvGrpSpPr/>
          <p:nvPr/>
        </p:nvGrpSpPr>
        <p:grpSpPr>
          <a:xfrm>
            <a:off x="3021310" y="1769463"/>
            <a:ext cx="288000" cy="4355627"/>
            <a:chOff x="2543392" y="1900092"/>
            <a:chExt cx="288000" cy="4355627"/>
          </a:xfrm>
        </p:grpSpPr>
        <p:pic>
          <p:nvPicPr>
            <p:cNvPr id="408" name="Google Shape;408;p3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543392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3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543392" y="5459263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3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543392" y="4950810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3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543392" y="444235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543392" y="393390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36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543392" y="3425451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6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543392" y="240854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6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543392" y="291699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36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543392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7" name="Google Shape;417;p36"/>
          <p:cNvGrpSpPr/>
          <p:nvPr/>
        </p:nvGrpSpPr>
        <p:grpSpPr>
          <a:xfrm>
            <a:off x="6555175" y="1769463"/>
            <a:ext cx="288000" cy="4355627"/>
            <a:chOff x="6058681" y="1900092"/>
            <a:chExt cx="288000" cy="4355627"/>
          </a:xfrm>
        </p:grpSpPr>
        <p:pic>
          <p:nvPicPr>
            <p:cNvPr id="418" name="Google Shape;418;p36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058681" y="422445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36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058681" y="364336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36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058681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36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6058681" y="248118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36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6058681" y="306227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6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6058681" y="480554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36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6058681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36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6058681" y="538663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6" name="Google Shape;426;p36"/>
          <p:cNvGrpSpPr/>
          <p:nvPr/>
        </p:nvGrpSpPr>
        <p:grpSpPr>
          <a:xfrm>
            <a:off x="5377220" y="1769463"/>
            <a:ext cx="288000" cy="4355627"/>
            <a:chOff x="4739975" y="1900092"/>
            <a:chExt cx="288000" cy="4355627"/>
          </a:xfrm>
        </p:grpSpPr>
        <p:pic>
          <p:nvPicPr>
            <p:cNvPr id="427" name="Google Shape;427;p36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4739975" y="4950810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36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4739975" y="393390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36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4739975" y="3425451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36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4739975" y="291699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36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4739975" y="444235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36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4739975" y="240854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36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4739975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36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4739975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36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4739975" y="5459263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6" name="Google Shape;436;p36"/>
          <p:cNvGrpSpPr/>
          <p:nvPr/>
        </p:nvGrpSpPr>
        <p:grpSpPr>
          <a:xfrm>
            <a:off x="4199265" y="1769463"/>
            <a:ext cx="288000" cy="4355627"/>
            <a:chOff x="3642642" y="1900092"/>
            <a:chExt cx="288000" cy="4355627"/>
          </a:xfrm>
        </p:grpSpPr>
        <p:pic>
          <p:nvPicPr>
            <p:cNvPr id="437" name="Google Shape;437;p36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3642642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36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3642642" y="4950810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36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3642642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36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3642642" y="291699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36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3642642" y="444235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36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3642642" y="3425451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36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3642642" y="240854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36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3642642" y="393390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36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3642642" y="5459263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6" name="Google Shape;446;p36"/>
          <p:cNvGrpSpPr/>
          <p:nvPr/>
        </p:nvGrpSpPr>
        <p:grpSpPr>
          <a:xfrm>
            <a:off x="665400" y="1769463"/>
            <a:ext cx="288000" cy="4355627"/>
            <a:chOff x="397194" y="1900092"/>
            <a:chExt cx="288000" cy="4355627"/>
          </a:xfrm>
        </p:grpSpPr>
        <p:pic>
          <p:nvPicPr>
            <p:cNvPr id="447" name="Google Shape;447;p36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397194" y="240854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36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397194" y="291699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36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397194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36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397194" y="5459263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36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397194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36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397194" y="444235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36"/>
            <p:cNvPicPr preferRelativeResize="0"/>
            <p:nvPr/>
          </p:nvPicPr>
          <p:blipFill rotWithShape="1">
            <a:blip r:embed="rId52">
              <a:alphaModFix/>
            </a:blip>
            <a:srcRect/>
            <a:stretch/>
          </p:blipFill>
          <p:spPr>
            <a:xfrm>
              <a:off x="397194" y="4950810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36"/>
            <p:cNvPicPr preferRelativeResize="0"/>
            <p:nvPr/>
          </p:nvPicPr>
          <p:blipFill rotWithShape="1">
            <a:blip r:embed="rId53">
              <a:alphaModFix/>
            </a:blip>
            <a:srcRect/>
            <a:stretch/>
          </p:blipFill>
          <p:spPr>
            <a:xfrm>
              <a:off x="397194" y="3425451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36"/>
            <p:cNvPicPr preferRelativeResize="0"/>
            <p:nvPr/>
          </p:nvPicPr>
          <p:blipFill rotWithShape="1">
            <a:blip r:embed="rId54">
              <a:alphaModFix/>
            </a:blip>
            <a:srcRect/>
            <a:stretch/>
          </p:blipFill>
          <p:spPr>
            <a:xfrm>
              <a:off x="397194" y="393390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6" name="Google Shape;456;p36"/>
          <p:cNvGrpSpPr/>
          <p:nvPr/>
        </p:nvGrpSpPr>
        <p:grpSpPr>
          <a:xfrm>
            <a:off x="10089040" y="1769463"/>
            <a:ext cx="288000" cy="4355627"/>
            <a:chOff x="9583640" y="1900092"/>
            <a:chExt cx="288000" cy="4355627"/>
          </a:xfrm>
        </p:grpSpPr>
        <p:pic>
          <p:nvPicPr>
            <p:cNvPr id="457" name="Google Shape;457;p36"/>
            <p:cNvPicPr preferRelativeResize="0"/>
            <p:nvPr/>
          </p:nvPicPr>
          <p:blipFill rotWithShape="1">
            <a:blip r:embed="rId55">
              <a:alphaModFix/>
            </a:blip>
            <a:srcRect/>
            <a:stretch/>
          </p:blipFill>
          <p:spPr>
            <a:xfrm>
              <a:off x="9583640" y="306227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36"/>
            <p:cNvPicPr preferRelativeResize="0"/>
            <p:nvPr/>
          </p:nvPicPr>
          <p:blipFill rotWithShape="1">
            <a:blip r:embed="rId56">
              <a:alphaModFix/>
            </a:blip>
            <a:srcRect/>
            <a:stretch/>
          </p:blipFill>
          <p:spPr>
            <a:xfrm>
              <a:off x="9583640" y="248118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36"/>
            <p:cNvPicPr preferRelativeResize="0"/>
            <p:nvPr/>
          </p:nvPicPr>
          <p:blipFill rotWithShape="1">
            <a:blip r:embed="rId57">
              <a:alphaModFix/>
            </a:blip>
            <a:srcRect/>
            <a:stretch/>
          </p:blipFill>
          <p:spPr>
            <a:xfrm>
              <a:off x="9583640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36"/>
            <p:cNvPicPr preferRelativeResize="0"/>
            <p:nvPr/>
          </p:nvPicPr>
          <p:blipFill rotWithShape="1">
            <a:blip r:embed="rId58">
              <a:alphaModFix/>
            </a:blip>
            <a:srcRect/>
            <a:stretch/>
          </p:blipFill>
          <p:spPr>
            <a:xfrm>
              <a:off x="9583640" y="364336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36"/>
            <p:cNvPicPr preferRelativeResize="0"/>
            <p:nvPr/>
          </p:nvPicPr>
          <p:blipFill rotWithShape="1">
            <a:blip r:embed="rId59">
              <a:alphaModFix/>
            </a:blip>
            <a:srcRect/>
            <a:stretch/>
          </p:blipFill>
          <p:spPr>
            <a:xfrm>
              <a:off x="9583640" y="422445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36"/>
            <p:cNvPicPr preferRelativeResize="0"/>
            <p:nvPr/>
          </p:nvPicPr>
          <p:blipFill rotWithShape="1">
            <a:blip r:embed="rId60">
              <a:alphaModFix/>
            </a:blip>
            <a:srcRect/>
            <a:stretch/>
          </p:blipFill>
          <p:spPr>
            <a:xfrm>
              <a:off x="9583640" y="480554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36"/>
            <p:cNvPicPr preferRelativeResize="0"/>
            <p:nvPr/>
          </p:nvPicPr>
          <p:blipFill rotWithShape="1">
            <a:blip r:embed="rId61">
              <a:alphaModFix/>
            </a:blip>
            <a:srcRect/>
            <a:stretch/>
          </p:blipFill>
          <p:spPr>
            <a:xfrm>
              <a:off x="9583640" y="538663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36"/>
            <p:cNvPicPr preferRelativeResize="0"/>
            <p:nvPr/>
          </p:nvPicPr>
          <p:blipFill rotWithShape="1">
            <a:blip r:embed="rId62">
              <a:alphaModFix/>
            </a:blip>
            <a:srcRect/>
            <a:stretch/>
          </p:blipFill>
          <p:spPr>
            <a:xfrm>
              <a:off x="9583640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5" name="Google Shape;465;p36"/>
          <p:cNvGrpSpPr/>
          <p:nvPr/>
        </p:nvGrpSpPr>
        <p:grpSpPr>
          <a:xfrm>
            <a:off x="7733130" y="1769463"/>
            <a:ext cx="288000" cy="4355627"/>
            <a:chOff x="6994356" y="1900092"/>
            <a:chExt cx="288000" cy="4355627"/>
          </a:xfrm>
        </p:grpSpPr>
        <p:pic>
          <p:nvPicPr>
            <p:cNvPr id="466" name="Google Shape;466;p36"/>
            <p:cNvPicPr preferRelativeResize="0"/>
            <p:nvPr/>
          </p:nvPicPr>
          <p:blipFill rotWithShape="1">
            <a:blip r:embed="rId63">
              <a:alphaModFix/>
            </a:blip>
            <a:srcRect/>
            <a:stretch/>
          </p:blipFill>
          <p:spPr>
            <a:xfrm>
              <a:off x="6994356" y="422445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36"/>
            <p:cNvPicPr preferRelativeResize="0"/>
            <p:nvPr/>
          </p:nvPicPr>
          <p:blipFill rotWithShape="1">
            <a:blip r:embed="rId64">
              <a:alphaModFix/>
            </a:blip>
            <a:srcRect/>
            <a:stretch/>
          </p:blipFill>
          <p:spPr>
            <a:xfrm>
              <a:off x="6994356" y="538663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36"/>
            <p:cNvPicPr preferRelativeResize="0"/>
            <p:nvPr/>
          </p:nvPicPr>
          <p:blipFill rotWithShape="1">
            <a:blip r:embed="rId65">
              <a:alphaModFix/>
            </a:blip>
            <a:srcRect/>
            <a:stretch/>
          </p:blipFill>
          <p:spPr>
            <a:xfrm>
              <a:off x="6994356" y="480554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36"/>
            <p:cNvPicPr preferRelativeResize="0"/>
            <p:nvPr/>
          </p:nvPicPr>
          <p:blipFill rotWithShape="1">
            <a:blip r:embed="rId66">
              <a:alphaModFix/>
            </a:blip>
            <a:srcRect/>
            <a:stretch/>
          </p:blipFill>
          <p:spPr>
            <a:xfrm>
              <a:off x="6994356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36"/>
            <p:cNvPicPr preferRelativeResize="0"/>
            <p:nvPr/>
          </p:nvPicPr>
          <p:blipFill rotWithShape="1">
            <a:blip r:embed="rId67">
              <a:alphaModFix/>
            </a:blip>
            <a:srcRect/>
            <a:stretch/>
          </p:blipFill>
          <p:spPr>
            <a:xfrm>
              <a:off x="6994356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36"/>
            <p:cNvPicPr preferRelativeResize="0"/>
            <p:nvPr/>
          </p:nvPicPr>
          <p:blipFill rotWithShape="1">
            <a:blip r:embed="rId68">
              <a:alphaModFix/>
            </a:blip>
            <a:srcRect/>
            <a:stretch/>
          </p:blipFill>
          <p:spPr>
            <a:xfrm>
              <a:off x="6994356" y="248118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36"/>
            <p:cNvPicPr preferRelativeResize="0"/>
            <p:nvPr/>
          </p:nvPicPr>
          <p:blipFill rotWithShape="1">
            <a:blip r:embed="rId69">
              <a:alphaModFix/>
            </a:blip>
            <a:srcRect/>
            <a:stretch/>
          </p:blipFill>
          <p:spPr>
            <a:xfrm>
              <a:off x="6994356" y="306227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36"/>
            <p:cNvPicPr preferRelativeResize="0"/>
            <p:nvPr/>
          </p:nvPicPr>
          <p:blipFill rotWithShape="1">
            <a:blip r:embed="rId70">
              <a:alphaModFix/>
            </a:blip>
            <a:srcRect/>
            <a:stretch/>
          </p:blipFill>
          <p:spPr>
            <a:xfrm>
              <a:off x="6994356" y="364336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4" name="Google Shape;474;p36"/>
          <p:cNvGrpSpPr/>
          <p:nvPr/>
        </p:nvGrpSpPr>
        <p:grpSpPr>
          <a:xfrm>
            <a:off x="11266994" y="2972635"/>
            <a:ext cx="288000" cy="3152455"/>
            <a:chOff x="10998788" y="3103264"/>
            <a:chExt cx="288000" cy="3152455"/>
          </a:xfrm>
        </p:grpSpPr>
        <p:pic>
          <p:nvPicPr>
            <p:cNvPr id="475" name="Google Shape;475;p36"/>
            <p:cNvPicPr preferRelativeResize="0"/>
            <p:nvPr/>
          </p:nvPicPr>
          <p:blipFill rotWithShape="1">
            <a:blip r:embed="rId71">
              <a:alphaModFix/>
            </a:blip>
            <a:srcRect/>
            <a:stretch/>
          </p:blipFill>
          <p:spPr>
            <a:xfrm>
              <a:off x="10998788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36"/>
            <p:cNvPicPr preferRelativeResize="0"/>
            <p:nvPr/>
          </p:nvPicPr>
          <p:blipFill rotWithShape="1">
            <a:blip r:embed="rId72">
              <a:alphaModFix/>
            </a:blip>
            <a:srcRect/>
            <a:stretch/>
          </p:blipFill>
          <p:spPr>
            <a:xfrm>
              <a:off x="10998788" y="310326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36"/>
            <p:cNvPicPr preferRelativeResize="0"/>
            <p:nvPr/>
          </p:nvPicPr>
          <p:blipFill rotWithShape="1">
            <a:blip r:embed="rId73">
              <a:alphaModFix/>
            </a:blip>
            <a:srcRect/>
            <a:stretch/>
          </p:blipFill>
          <p:spPr>
            <a:xfrm>
              <a:off x="10998788" y="3676155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36"/>
            <p:cNvPicPr preferRelativeResize="0"/>
            <p:nvPr/>
          </p:nvPicPr>
          <p:blipFill rotWithShape="1">
            <a:blip r:embed="rId74">
              <a:alphaModFix/>
            </a:blip>
            <a:srcRect/>
            <a:stretch/>
          </p:blipFill>
          <p:spPr>
            <a:xfrm>
              <a:off x="10998788" y="4249046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36"/>
            <p:cNvPicPr preferRelativeResize="0"/>
            <p:nvPr/>
          </p:nvPicPr>
          <p:blipFill rotWithShape="1">
            <a:blip r:embed="rId75">
              <a:alphaModFix/>
            </a:blip>
            <a:srcRect/>
            <a:stretch/>
          </p:blipFill>
          <p:spPr>
            <a:xfrm>
              <a:off x="10998788" y="4821937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36"/>
            <p:cNvPicPr preferRelativeResize="0"/>
            <p:nvPr/>
          </p:nvPicPr>
          <p:blipFill rotWithShape="1">
            <a:blip r:embed="rId76">
              <a:alphaModFix/>
            </a:blip>
            <a:srcRect/>
            <a:stretch/>
          </p:blipFill>
          <p:spPr>
            <a:xfrm>
              <a:off x="10998788" y="5394828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1" name="Google Shape;481;p36"/>
          <p:cNvGrpSpPr/>
          <p:nvPr/>
        </p:nvGrpSpPr>
        <p:grpSpPr>
          <a:xfrm>
            <a:off x="8911085" y="1769463"/>
            <a:ext cx="288000" cy="4355627"/>
            <a:chOff x="8359011" y="1900092"/>
            <a:chExt cx="288000" cy="4355627"/>
          </a:xfrm>
        </p:grpSpPr>
        <p:pic>
          <p:nvPicPr>
            <p:cNvPr id="482" name="Google Shape;482;p36"/>
            <p:cNvPicPr preferRelativeResize="0"/>
            <p:nvPr/>
          </p:nvPicPr>
          <p:blipFill rotWithShape="1">
            <a:blip r:embed="rId77">
              <a:alphaModFix/>
            </a:blip>
            <a:srcRect/>
            <a:stretch/>
          </p:blipFill>
          <p:spPr>
            <a:xfrm>
              <a:off x="8359011" y="422445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36"/>
            <p:cNvPicPr preferRelativeResize="0"/>
            <p:nvPr/>
          </p:nvPicPr>
          <p:blipFill rotWithShape="1">
            <a:blip r:embed="rId78">
              <a:alphaModFix/>
            </a:blip>
            <a:srcRect/>
            <a:stretch/>
          </p:blipFill>
          <p:spPr>
            <a:xfrm>
              <a:off x="8359011" y="480554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36"/>
            <p:cNvPicPr preferRelativeResize="0"/>
            <p:nvPr/>
          </p:nvPicPr>
          <p:blipFill rotWithShape="1">
            <a:blip r:embed="rId79">
              <a:alphaModFix/>
            </a:blip>
            <a:srcRect/>
            <a:stretch/>
          </p:blipFill>
          <p:spPr>
            <a:xfrm>
              <a:off x="8359011" y="538663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36"/>
            <p:cNvPicPr preferRelativeResize="0"/>
            <p:nvPr/>
          </p:nvPicPr>
          <p:blipFill rotWithShape="1">
            <a:blip r:embed="rId80">
              <a:alphaModFix/>
            </a:blip>
            <a:srcRect/>
            <a:stretch/>
          </p:blipFill>
          <p:spPr>
            <a:xfrm>
              <a:off x="8359011" y="596771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36"/>
            <p:cNvPicPr preferRelativeResize="0"/>
            <p:nvPr/>
          </p:nvPicPr>
          <p:blipFill rotWithShape="1">
            <a:blip r:embed="rId81">
              <a:alphaModFix/>
            </a:blip>
            <a:srcRect/>
            <a:stretch/>
          </p:blipFill>
          <p:spPr>
            <a:xfrm>
              <a:off x="8359011" y="248118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36"/>
            <p:cNvPicPr preferRelativeResize="0"/>
            <p:nvPr/>
          </p:nvPicPr>
          <p:blipFill rotWithShape="1">
            <a:blip r:embed="rId82">
              <a:alphaModFix/>
            </a:blip>
            <a:srcRect/>
            <a:stretch/>
          </p:blipFill>
          <p:spPr>
            <a:xfrm>
              <a:off x="8359011" y="306227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36"/>
            <p:cNvPicPr preferRelativeResize="0"/>
            <p:nvPr/>
          </p:nvPicPr>
          <p:blipFill rotWithShape="1">
            <a:blip r:embed="rId83">
              <a:alphaModFix/>
            </a:blip>
            <a:srcRect/>
            <a:stretch/>
          </p:blipFill>
          <p:spPr>
            <a:xfrm>
              <a:off x="8359011" y="19000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36"/>
            <p:cNvPicPr preferRelativeResize="0"/>
            <p:nvPr/>
          </p:nvPicPr>
          <p:blipFill rotWithShape="1">
            <a:blip r:embed="rId84">
              <a:alphaModFix/>
            </a:blip>
            <a:srcRect/>
            <a:stretch/>
          </p:blipFill>
          <p:spPr>
            <a:xfrm>
              <a:off x="8359011" y="364336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0" name="Google Shape;490;p36"/>
          <p:cNvSpPr txBox="1"/>
          <p:nvPr/>
        </p:nvSpPr>
        <p:spPr>
          <a:xfrm>
            <a:off x="809625" y="696443"/>
            <a:ext cx="7869348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USEFUL ICONS</a:t>
            </a:r>
            <a:endParaRPr sz="4000" b="1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5453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FULL-BLACK">
  <p:cSld name="TITLE SLIDE FULL-BLAC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 descr="Please insert relevant picture here"/>
          <p:cNvSpPr>
            <a:spLocks noGrp="1"/>
          </p:cNvSpPr>
          <p:nvPr>
            <p:ph type="pic" idx="2"/>
          </p:nvPr>
        </p:nvSpPr>
        <p:spPr>
          <a:xfrm>
            <a:off x="4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Font typeface="Arial Narrow"/>
              <a:buNone/>
              <a:defRPr sz="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Char char="»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3"/>
          </p:nvPr>
        </p:nvSpPr>
        <p:spPr>
          <a:xfrm>
            <a:off x="530052" y="5633835"/>
            <a:ext cx="11181600" cy="4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  <a:defRPr sz="1600" b="0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4"/>
          </p:nvPr>
        </p:nvSpPr>
        <p:spPr>
          <a:xfrm>
            <a:off x="530052" y="4963524"/>
            <a:ext cx="11181600" cy="53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 Narrow"/>
              <a:buNone/>
              <a:defRPr sz="4000" b="1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5"/>
          </p:nvPr>
        </p:nvSpPr>
        <p:spPr>
          <a:xfrm>
            <a:off x="530052" y="6264000"/>
            <a:ext cx="4335162" cy="34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  <a:defRPr sz="1200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/>
          <p:nvPr/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rgbClr val="0D7B3E"/>
          </a:solidFill>
          <a:ln w="9525" cap="flat" cmpd="sng">
            <a:solidFill>
              <a:srgbClr val="0D7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8" marR="0" lvl="0" indent="-1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rPr lang="en-US" sz="1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dirty="0"/>
          </a:p>
        </p:txBody>
      </p:sp>
      <p:pic>
        <p:nvPicPr>
          <p:cNvPr id="58" name="Google Shape;58;p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0422" y="6057335"/>
            <a:ext cx="1868899" cy="830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ST PAGE W ADDRESSES">
  <p:cSld name="LAST PAGE W ADDRESSES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7"/>
          <p:cNvSpPr txBox="1"/>
          <p:nvPr/>
        </p:nvSpPr>
        <p:spPr>
          <a:xfrm>
            <a:off x="810000" y="2630921"/>
            <a:ext cx="933224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 FOR YOUR ATTENTION!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14340" y="6030468"/>
            <a:ext cx="794261" cy="54092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7"/>
          <p:cNvSpPr txBox="1"/>
          <p:nvPr/>
        </p:nvSpPr>
        <p:spPr>
          <a:xfrm rot="-5400000">
            <a:off x="11603989" y="6029804"/>
            <a:ext cx="837510" cy="26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9"/>
              <a:buFont typeface="Noto Sans Symbols"/>
              <a:buNone/>
            </a:pPr>
            <a:r>
              <a:rPr lang="en-US" sz="799" b="0" i="0" u="none" strike="noStrike" cap="none" dirty="0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rPr>
              <a:t>© Triathlon 2019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5" name="Google Shape;495;p37"/>
          <p:cNvGrpSpPr/>
          <p:nvPr/>
        </p:nvGrpSpPr>
        <p:grpSpPr>
          <a:xfrm>
            <a:off x="732834" y="6117516"/>
            <a:ext cx="8325458" cy="553998"/>
            <a:chOff x="732834" y="6144948"/>
            <a:chExt cx="8325458" cy="553998"/>
          </a:xfrm>
        </p:grpSpPr>
        <p:sp>
          <p:nvSpPr>
            <p:cNvPr id="496" name="Google Shape;496;p37"/>
            <p:cNvSpPr/>
            <p:nvPr/>
          </p:nvSpPr>
          <p:spPr>
            <a:xfrm>
              <a:off x="732834" y="6144948"/>
              <a:ext cx="13320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Nordic office, HQ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Gothenburg, Sweden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triathlon.se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7"/>
            <p:cNvSpPr/>
            <p:nvPr/>
          </p:nvSpPr>
          <p:spPr>
            <a:xfrm>
              <a:off x="1980044" y="6144948"/>
              <a:ext cx="13320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Asia office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Tokyo, Japan</a:t>
              </a:r>
              <a:b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triathlongroup.jp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3252197" y="6144948"/>
              <a:ext cx="13320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West Europe office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Lyon, France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triathlongroup.fr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4638206" y="6144948"/>
              <a:ext cx="13320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East Europe office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Moscow, Russia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triathlongroup.ru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7"/>
            <p:cNvSpPr/>
            <p:nvPr/>
          </p:nvSpPr>
          <p:spPr>
            <a:xfrm>
              <a:off x="6024215" y="6144948"/>
              <a:ext cx="13320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North America office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Dover, Delaware, USA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triathlon.se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7"/>
            <p:cNvSpPr/>
            <p:nvPr/>
          </p:nvSpPr>
          <p:spPr>
            <a:xfrm>
              <a:off x="7437656" y="6144948"/>
              <a:ext cx="1620636" cy="553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Middle East office</a:t>
              </a:r>
              <a:b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Muscat, Sultanate of Oman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3F3F3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triathlon.se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564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3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38"/>
          <p:cNvSpPr txBox="1">
            <a:spLocks noGrp="1"/>
          </p:cNvSpPr>
          <p:nvPr>
            <p:ph type="dt" idx="10"/>
          </p:nvPr>
        </p:nvSpPr>
        <p:spPr>
          <a:xfrm>
            <a:off x="8737600" y="4381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06" name="Google Shape;506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7" name="Google Shape;507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784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abelle">
  <p:cSld name="Titel und Tabelle">
    <p:bg>
      <p:bgPr>
        <a:gradFill>
          <a:gsLst>
            <a:gs pos="0">
              <a:schemeClr val="lt1"/>
            </a:gs>
            <a:gs pos="40000">
              <a:srgbClr val="FDFDFD"/>
            </a:gs>
            <a:gs pos="100000">
              <a:srgbClr val="7A7A7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9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FULL-WHITE">
  <p:cSld name="TITLE SLIDE FULL-WHITE">
    <p:bg>
      <p:bgPr>
        <a:solidFill>
          <a:srgbClr val="A5A5A5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 descr="Please insert relevant picture here"/>
          <p:cNvSpPr>
            <a:spLocks noGrp="1"/>
          </p:cNvSpPr>
          <p:nvPr>
            <p:ph type="pic" idx="2"/>
          </p:nvPr>
        </p:nvSpPr>
        <p:spPr>
          <a:xfrm>
            <a:off x="4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Font typeface="Arial Narrow"/>
              <a:buNone/>
              <a:defRPr sz="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Char char="»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3"/>
          </p:nvPr>
        </p:nvSpPr>
        <p:spPr>
          <a:xfrm>
            <a:off x="530052" y="5633835"/>
            <a:ext cx="11181600" cy="4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 Narrow"/>
              <a:buNone/>
              <a:defRPr sz="1600" b="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4"/>
          </p:nvPr>
        </p:nvSpPr>
        <p:spPr>
          <a:xfrm>
            <a:off x="530052" y="4963524"/>
            <a:ext cx="11181600" cy="53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  <a:defRPr sz="4000" b="1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5"/>
          </p:nvPr>
        </p:nvSpPr>
        <p:spPr>
          <a:xfrm>
            <a:off x="530052" y="6264000"/>
            <a:ext cx="4335162" cy="34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 Narrow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>
            <a:spLocks noGrp="1"/>
          </p:cNvSpPr>
          <p:nvPr>
            <p:ph type="pic" idx="6"/>
          </p:nvPr>
        </p:nvSpPr>
        <p:spPr>
          <a:xfrm>
            <a:off x="10160052" y="6204045"/>
            <a:ext cx="15516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FULL + BOX">
  <p:cSld name="TITLE SLIDE FULL + BOX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 descr="Please insert relevant picture here"/>
          <p:cNvSpPr>
            <a:spLocks noGrp="1"/>
          </p:cNvSpPr>
          <p:nvPr>
            <p:ph type="pic" idx="2"/>
          </p:nvPr>
        </p:nvSpPr>
        <p:spPr>
          <a:xfrm>
            <a:off x="4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0" y="4644000"/>
            <a:ext cx="12193201" cy="2214000"/>
          </a:xfrm>
          <a:prstGeom prst="rect">
            <a:avLst/>
          </a:prstGeom>
          <a:solidFill>
            <a:schemeClr val="dk1">
              <a:alpha val="40784"/>
            </a:schemeClr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3"/>
          </p:nvPr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Font typeface="Arial Narrow"/>
              <a:buNone/>
              <a:defRPr sz="4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Char char="»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4"/>
          </p:nvPr>
        </p:nvSpPr>
        <p:spPr>
          <a:xfrm>
            <a:off x="530052" y="5633835"/>
            <a:ext cx="11181600" cy="45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 Narrow"/>
              <a:buNone/>
              <a:defRPr sz="1600" b="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5"/>
          </p:nvPr>
        </p:nvSpPr>
        <p:spPr>
          <a:xfrm>
            <a:off x="530052" y="4963524"/>
            <a:ext cx="11181600" cy="53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  <a:defRPr sz="4000" b="1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6"/>
          </p:nvPr>
        </p:nvSpPr>
        <p:spPr>
          <a:xfrm>
            <a:off x="530052" y="6264000"/>
            <a:ext cx="4335162" cy="34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 Narrow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>
            <a:spLocks noGrp="1"/>
          </p:cNvSpPr>
          <p:nvPr>
            <p:ph type="pic" idx="7"/>
          </p:nvPr>
        </p:nvSpPr>
        <p:spPr>
          <a:xfrm>
            <a:off x="10160052" y="6204045"/>
            <a:ext cx="15516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0" y="2574000"/>
            <a:ext cx="6105600" cy="1799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 Narrow"/>
              <a:buNone/>
              <a:defRPr sz="1800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Char char="»"/>
              <a:defRPr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>
            <a:spLocks noGrp="1"/>
          </p:cNvSpPr>
          <p:nvPr>
            <p:ph type="pic" idx="2"/>
          </p:nvPr>
        </p:nvSpPr>
        <p:spPr>
          <a:xfrm>
            <a:off x="6104400" y="-1"/>
            <a:ext cx="60876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cxnSp>
        <p:nvCxnSpPr>
          <p:cNvPr id="77" name="Google Shape;77;p11"/>
          <p:cNvCxnSpPr/>
          <p:nvPr/>
        </p:nvCxnSpPr>
        <p:spPr>
          <a:xfrm>
            <a:off x="809625" y="526177"/>
            <a:ext cx="540000" cy="0"/>
          </a:xfrm>
          <a:prstGeom prst="straightConnector1">
            <a:avLst/>
          </a:prstGeom>
          <a:noFill/>
          <a:ln w="63500" cap="flat" cmpd="sng">
            <a:solidFill>
              <a:srgbClr val="0D7B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11"/>
          <p:cNvSpPr txBox="1"/>
          <p:nvPr/>
        </p:nvSpPr>
        <p:spPr>
          <a:xfrm>
            <a:off x="809625" y="648000"/>
            <a:ext cx="786934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CONTENT</a:t>
            </a:r>
            <a:endParaRPr sz="4000" b="1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3"/>
          </p:nvPr>
        </p:nvSpPr>
        <p:spPr>
          <a:xfrm>
            <a:off x="809624" y="2205038"/>
            <a:ext cx="4140000" cy="385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 Narrow"/>
              <a:buAutoNum type="arabicPeriod"/>
              <a:defRPr sz="1600" b="0" i="0" u="none" strike="noStrike" cap="none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9718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080"/>
              <a:buFont typeface="Arial Narrow"/>
              <a:buAutoNum type="alphaUcPeriod"/>
              <a:defRPr sz="1200" b="0" i="0" u="none" strike="noStrike" cap="none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ONLY">
  <p:cSld name="HEADING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809400" y="648000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+ ACTION TITLE + TEXT3">
  <p:cSld name="HEADING + ACTION TITLE + TEXT3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809400" y="648000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809400" y="2206800"/>
            <a:ext cx="105732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  <a:defRPr b="1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▪"/>
              <a:defRPr/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3pPr>
            <a:lvl4pPr marL="1828800" lvl="3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2"/>
          </p:nvPr>
        </p:nvSpPr>
        <p:spPr>
          <a:xfrm>
            <a:off x="809400" y="1281600"/>
            <a:ext cx="1057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cap="none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+ ACTION TITLE + TEXT2">
  <p:cSld name="HEADING + ACTION TITLE + TEXT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809400" y="648000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809625" y="2206800"/>
            <a:ext cx="49680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/>
            </a:lvl1pPr>
            <a:lvl2pPr marL="914400" lvl="1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2"/>
          </p:nvPr>
        </p:nvSpPr>
        <p:spPr>
          <a:xfrm>
            <a:off x="6414600" y="2206800"/>
            <a:ext cx="49680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/>
            </a:lvl1pPr>
            <a:lvl2pPr marL="914400" lvl="1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304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3"/>
          </p:nvPr>
        </p:nvSpPr>
        <p:spPr>
          <a:xfrm>
            <a:off x="809400" y="1281600"/>
            <a:ext cx="1057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cap="none"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92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09400" y="648000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09400" y="2205039"/>
            <a:ext cx="10573200" cy="385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cxnSp>
        <p:nvCxnSpPr>
          <p:cNvPr id="12" name="Google Shape;12;p1"/>
          <p:cNvCxnSpPr/>
          <p:nvPr/>
        </p:nvCxnSpPr>
        <p:spPr>
          <a:xfrm>
            <a:off x="809625" y="526177"/>
            <a:ext cx="540000" cy="0"/>
          </a:xfrm>
          <a:prstGeom prst="straightConnector1">
            <a:avLst/>
          </a:prstGeom>
          <a:noFill/>
          <a:ln w="635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4" name="Google Shape;14;p1"/>
          <p:cNvSpPr txBox="1"/>
          <p:nvPr/>
        </p:nvSpPr>
        <p:spPr>
          <a:xfrm>
            <a:off x="5073419" y="6594930"/>
            <a:ext cx="2045163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- STRICTLY CONFIDENTIAL -</a:t>
            </a:r>
            <a:endParaRPr dirty="0"/>
          </a:p>
        </p:txBody>
      </p:sp>
      <p:sp>
        <p:nvSpPr>
          <p:cNvPr id="15" name="Google Shape;15;p1"/>
          <p:cNvSpPr txBox="1"/>
          <p:nvPr/>
        </p:nvSpPr>
        <p:spPr>
          <a:xfrm>
            <a:off x="809625" y="497226"/>
            <a:ext cx="540000" cy="59909"/>
          </a:xfrm>
          <a:prstGeom prst="rect">
            <a:avLst/>
          </a:prstGeom>
          <a:solidFill>
            <a:srgbClr val="0D7B3E"/>
          </a:solidFill>
          <a:ln w="9525" cap="flat" cmpd="sng">
            <a:solidFill>
              <a:srgbClr val="0D7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8" marR="0" lvl="0" indent="-1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dirty="0"/>
          </a:p>
        </p:txBody>
      </p:sp>
      <p:pic>
        <p:nvPicPr>
          <p:cNvPr id="16" name="Google Shape;16;p1" descr="A picture containing drawing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69777" y="6264174"/>
            <a:ext cx="1868899" cy="8307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90" r:id="rId14"/>
    <p:sldLayoutId id="2147483691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"/>
          <p:cNvSpPr txBox="1">
            <a:spLocks noGrp="1"/>
          </p:cNvSpPr>
          <p:nvPr>
            <p:ph type="title"/>
          </p:nvPr>
        </p:nvSpPr>
        <p:spPr>
          <a:xfrm>
            <a:off x="809400" y="648000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body" idx="1"/>
          </p:nvPr>
        </p:nvSpPr>
        <p:spPr>
          <a:xfrm>
            <a:off x="809400" y="2205039"/>
            <a:ext cx="10573200" cy="385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cxnSp>
        <p:nvCxnSpPr>
          <p:cNvPr id="253" name="Google Shape;253;p19"/>
          <p:cNvCxnSpPr/>
          <p:nvPr/>
        </p:nvCxnSpPr>
        <p:spPr>
          <a:xfrm>
            <a:off x="809625" y="526177"/>
            <a:ext cx="540000" cy="0"/>
          </a:xfrm>
          <a:prstGeom prst="straightConnector1">
            <a:avLst/>
          </a:prstGeom>
          <a:noFill/>
          <a:ln w="635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4" name="Google Shape;254;p19"/>
          <p:cNvSpPr txBox="1">
            <a:spLocks noGrp="1"/>
          </p:cNvSpPr>
          <p:nvPr>
            <p:ph type="sldNum" idx="12"/>
          </p:nvPr>
        </p:nvSpPr>
        <p:spPr>
          <a:xfrm>
            <a:off x="8537800" y="63780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55" name="Google Shape;255;p19"/>
          <p:cNvSpPr txBox="1"/>
          <p:nvPr/>
        </p:nvSpPr>
        <p:spPr>
          <a:xfrm>
            <a:off x="809625" y="497226"/>
            <a:ext cx="540000" cy="59909"/>
          </a:xfrm>
          <a:prstGeom prst="rect">
            <a:avLst/>
          </a:prstGeom>
          <a:solidFill>
            <a:srgbClr val="0D7B3E"/>
          </a:solidFill>
          <a:ln w="9525" cap="flat" cmpd="sng">
            <a:solidFill>
              <a:srgbClr val="0D7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8" marR="0" lvl="0" indent="-1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34950" y="6123687"/>
            <a:ext cx="1967048" cy="87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7917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128.jp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1.png"/><Relationship Id="rId11" Type="http://schemas.openxmlformats.org/officeDocument/2006/relationships/image" Target="../media/image136.jpeg"/><Relationship Id="rId5" Type="http://schemas.openxmlformats.org/officeDocument/2006/relationships/image" Target="../media/image130.png"/><Relationship Id="rId10" Type="http://schemas.openxmlformats.org/officeDocument/2006/relationships/image" Target="../media/image135.jpe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hyperlink" Target="https://www.linkedin.com/company/plagazigreenhydrogrenfromwaste" TargetMode="External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5.png"/><Relationship Id="rId11" Type="http://schemas.openxmlformats.org/officeDocument/2006/relationships/image" Target="../media/image102.png"/><Relationship Id="rId5" Type="http://schemas.openxmlformats.org/officeDocument/2006/relationships/image" Target="../media/image144.jpeg"/><Relationship Id="rId10" Type="http://schemas.openxmlformats.org/officeDocument/2006/relationships/image" Target="../media/image148.jpg"/><Relationship Id="rId4" Type="http://schemas.openxmlformats.org/officeDocument/2006/relationships/image" Target="../media/image143.png"/><Relationship Id="rId9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0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sv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0"/>
          <p:cNvSpPr txBox="1">
            <a:spLocks noGrp="1"/>
          </p:cNvSpPr>
          <p:nvPr>
            <p:ph type="body" idx="2"/>
          </p:nvPr>
        </p:nvSpPr>
        <p:spPr>
          <a:xfrm>
            <a:off x="530052" y="5727086"/>
            <a:ext cx="11181502" cy="53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1588" lvl="0" indent="-1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 Narrow"/>
              <a:buNone/>
            </a:pPr>
            <a:r>
              <a:rPr lang="en-US" sz="3600" b="0" dirty="0">
                <a:latin typeface="Montserrat Light" pitchFamily="2" charset="77"/>
              </a:rPr>
              <a:t>PLAGAZI – </a:t>
            </a:r>
            <a:r>
              <a:rPr lang="en-US" sz="3600" dirty="0">
                <a:solidFill>
                  <a:schemeClr val="accent4"/>
                </a:solidFill>
                <a:latin typeface="Montserrat Light" pitchFamily="2" charset="77"/>
              </a:rPr>
              <a:t>GREEN HYDROGEN</a:t>
            </a:r>
            <a:r>
              <a:rPr lang="en-US" sz="3600" b="0" dirty="0">
                <a:latin typeface="Montserrat Light" pitchFamily="2" charset="77"/>
              </a:rPr>
              <a:t> FROM WASTE</a:t>
            </a:r>
            <a:endParaRPr sz="3600" b="0" dirty="0">
              <a:latin typeface="Montserrat Light" pitchFamily="2" charset="77"/>
            </a:endParaRPr>
          </a:p>
        </p:txBody>
      </p:sp>
      <p:sp>
        <p:nvSpPr>
          <p:cNvPr id="269" name="Google Shape;269;p20"/>
          <p:cNvSpPr txBox="1">
            <a:spLocks noGrp="1"/>
          </p:cNvSpPr>
          <p:nvPr>
            <p:ph type="body" idx="3"/>
          </p:nvPr>
        </p:nvSpPr>
        <p:spPr>
          <a:xfrm>
            <a:off x="530052" y="6264000"/>
            <a:ext cx="4335162" cy="34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1588" lvl="0" indent="-1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lang="en-US" dirty="0">
                <a:latin typeface="Montserrat Light" pitchFamily="2" charset="77"/>
              </a:rPr>
              <a:t>MAY 2021</a:t>
            </a:r>
            <a:endParaRPr dirty="0">
              <a:latin typeface="Montserrat Light" pitchFamily="2" charset="77"/>
            </a:endParaRPr>
          </a:p>
        </p:txBody>
      </p:sp>
      <p:sp>
        <p:nvSpPr>
          <p:cNvPr id="270" name="Google Shape;270;p20"/>
          <p:cNvSpPr txBox="1">
            <a:spLocks noGrp="1"/>
          </p:cNvSpPr>
          <p:nvPr>
            <p:ph type="body" idx="5"/>
          </p:nvPr>
        </p:nvSpPr>
        <p:spPr>
          <a:xfrm>
            <a:off x="530053" y="5592590"/>
            <a:ext cx="540000" cy="59909"/>
          </a:xfrm>
          <a:prstGeom prst="rect">
            <a:avLst/>
          </a:prstGeom>
          <a:solidFill>
            <a:srgbClr val="0D7B3E"/>
          </a:solidFill>
          <a:ln w="9525" cap="flat" cmpd="sng">
            <a:solidFill>
              <a:srgbClr val="0D7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Arial Narrow"/>
              <a:buNone/>
            </a:pPr>
            <a:r>
              <a:rPr lang="en-US" dirty="0">
                <a:latin typeface="Montserrat Light" pitchFamily="2" charset="77"/>
              </a:rPr>
              <a:t> </a:t>
            </a:r>
            <a:endParaRPr dirty="0">
              <a:latin typeface="Montserrat Ligh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C4AC3D-DCE1-884F-96A6-E4E14206E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94" b="22934"/>
          <a:stretch/>
        </p:blipFill>
        <p:spPr>
          <a:xfrm>
            <a:off x="0" y="0"/>
            <a:ext cx="12192000" cy="53133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746D2F-824D-8F4D-B5BB-2A6369AAF390}"/>
              </a:ext>
            </a:extLst>
          </p:cNvPr>
          <p:cNvSpPr/>
          <p:nvPr/>
        </p:nvSpPr>
        <p:spPr>
          <a:xfrm>
            <a:off x="11558253" y="6150507"/>
            <a:ext cx="3067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E" sz="1100" dirty="0">
                <a:solidFill>
                  <a:srgbClr val="087D3F"/>
                </a:solidFill>
                <a:latin typeface="Lato" panose="020F0502020204030203" pitchFamily="34" charset="0"/>
              </a:rPr>
              <a:t>®</a:t>
            </a:r>
            <a:endParaRPr lang="en-SE" sz="1100" dirty="0">
              <a:solidFill>
                <a:srgbClr val="087D3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8C7B-8427-0741-AF86-65A8E30F4D0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CH" sz="3600" b="0" dirty="0">
                <a:latin typeface="Montserrat Light" pitchFamily="2" charset="77"/>
              </a:rPr>
              <a:t>ABOUT PLAGAZI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3CC57-D764-7249-AC88-8120C75CD8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pic>
        <p:nvPicPr>
          <p:cNvPr id="1026" name="Picture 2" descr="Sweden flag package - Country flags">
            <a:extLst>
              <a:ext uri="{FF2B5EF4-FFF2-40B4-BE49-F238E27FC236}">
                <a16:creationId xmlns:a16="http://schemas.microsoft.com/office/drawing/2014/main" id="{7354039F-42A8-2F4E-BB50-1B2B0550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24" y="3740117"/>
            <a:ext cx="979851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D8AF0A7-B7DB-1E4C-BF2A-0CFF4D74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27" y="3761882"/>
            <a:ext cx="1023936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E726D6F-4520-764F-A861-BED5A001E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2" y="3662328"/>
            <a:ext cx="692151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lag of Spain - Wikipedia">
            <a:extLst>
              <a:ext uri="{FF2B5EF4-FFF2-40B4-BE49-F238E27FC236}">
                <a16:creationId xmlns:a16="http://schemas.microsoft.com/office/drawing/2014/main" id="{275EEDA1-61D1-3B4D-B13D-EFCA4697E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0" y="3712122"/>
            <a:ext cx="1038225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E4F314-71E4-FB44-9E16-80FA86B2AB50}"/>
              </a:ext>
            </a:extLst>
          </p:cNvPr>
          <p:cNvSpPr txBox="1"/>
          <p:nvPr/>
        </p:nvSpPr>
        <p:spPr>
          <a:xfrm>
            <a:off x="5258196" y="1686568"/>
            <a:ext cx="1675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000" b="1" dirty="0">
                <a:solidFill>
                  <a:srgbClr val="008136"/>
                </a:solidFill>
                <a:latin typeface="Montserrat Light" pitchFamily="2" charset="77"/>
                <a:cs typeface="Arial Narrow"/>
                <a:sym typeface="Arial Narrow"/>
              </a:rPr>
              <a:t>2007</a:t>
            </a:r>
            <a:r>
              <a:rPr lang="en-CH" sz="1200" b="1" dirty="0">
                <a:solidFill>
                  <a:srgbClr val="008136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EA680-E6D3-2647-951D-6F86C9BE931D}"/>
              </a:ext>
            </a:extLst>
          </p:cNvPr>
          <p:cNvSpPr txBox="1"/>
          <p:nvPr/>
        </p:nvSpPr>
        <p:spPr>
          <a:xfrm>
            <a:off x="4906962" y="5096819"/>
            <a:ext cx="314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3200" b="1" dirty="0">
                <a:solidFill>
                  <a:srgbClr val="008136"/>
                </a:solidFill>
                <a:latin typeface="Montserrat Light" pitchFamily="2" charset="77"/>
                <a:cs typeface="Arial Narrow"/>
                <a:sym typeface="Arial Narrow"/>
              </a:rPr>
              <a:t>20+ people</a:t>
            </a:r>
            <a:r>
              <a:rPr lang="en-CH" sz="1200" b="1" dirty="0">
                <a:solidFill>
                  <a:srgbClr val="008136"/>
                </a:solidFill>
              </a:rPr>
              <a:t> </a:t>
            </a:r>
          </a:p>
        </p:txBody>
      </p:sp>
      <p:pic>
        <p:nvPicPr>
          <p:cNvPr id="1038" name="Picture 14" descr="AGA | LinkedIn">
            <a:extLst>
              <a:ext uri="{FF2B5EF4-FFF2-40B4-BE49-F238E27FC236}">
                <a16:creationId xmlns:a16="http://schemas.microsoft.com/office/drawing/2014/main" id="{3CD23DF8-EE50-5743-B537-976BAEE3D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1" b="20890"/>
          <a:stretch/>
        </p:blipFill>
        <p:spPr bwMode="auto">
          <a:xfrm>
            <a:off x="5541591" y="2851000"/>
            <a:ext cx="110881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9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51"/>
          <p:cNvSpPr/>
          <p:nvPr/>
        </p:nvSpPr>
        <p:spPr>
          <a:xfrm>
            <a:off x="8436764" y="6113024"/>
            <a:ext cx="2873100" cy="56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endParaRPr sz="2400" b="1" i="0" u="none" strike="noStrike" cap="none" dirty="0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808" name="Google Shape;808;p51"/>
          <p:cNvSpPr txBox="1"/>
          <p:nvPr/>
        </p:nvSpPr>
        <p:spPr>
          <a:xfrm>
            <a:off x="943082" y="9405144"/>
            <a:ext cx="7827000" cy="12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dirty="0">
              <a:latin typeface="Montserrat Light" pitchFamily="2" charset="77"/>
            </a:endParaRPr>
          </a:p>
        </p:txBody>
      </p:sp>
      <p:sp>
        <p:nvSpPr>
          <p:cNvPr id="6" name="Google Shape;663;p47">
            <a:extLst>
              <a:ext uri="{FF2B5EF4-FFF2-40B4-BE49-F238E27FC236}">
                <a16:creationId xmlns:a16="http://schemas.microsoft.com/office/drawing/2014/main" id="{63B65ABA-F8E8-4867-99BF-A1B9120B85D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81868" y="645518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Montserrat Light" pitchFamily="2" charset="77"/>
              </a:rPr>
              <a:t>11</a:t>
            </a:fld>
            <a:endParaRPr dirty="0">
              <a:latin typeface="Montserrat Light" pitchFamily="2" charset="77"/>
            </a:endParaRP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9D515B4D-E8FF-4144-B55A-F472ACCE6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" b="8636"/>
          <a:stretch/>
        </p:blipFill>
        <p:spPr>
          <a:xfrm>
            <a:off x="5128822" y="449922"/>
            <a:ext cx="6255123" cy="62355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19" name="Imagen" descr="Imagen">
            <a:extLst>
              <a:ext uri="{FF2B5EF4-FFF2-40B4-BE49-F238E27FC236}">
                <a16:creationId xmlns:a16="http://schemas.microsoft.com/office/drawing/2014/main" id="{DD881C17-0E4C-4C13-8FA1-6A331F8D1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22" y="2528203"/>
            <a:ext cx="1925693" cy="654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n" descr="Imagen">
            <a:extLst>
              <a:ext uri="{FF2B5EF4-FFF2-40B4-BE49-F238E27FC236}">
                <a16:creationId xmlns:a16="http://schemas.microsoft.com/office/drawing/2014/main" id="{6AFFD347-0F5D-452C-8526-8FE525490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504" y="3489999"/>
            <a:ext cx="1797643" cy="252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n" descr="Imagen">
            <a:extLst>
              <a:ext uri="{FF2B5EF4-FFF2-40B4-BE49-F238E27FC236}">
                <a16:creationId xmlns:a16="http://schemas.microsoft.com/office/drawing/2014/main" id="{86682546-C3A2-4B8F-9D2F-DA1E191DF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907" y="1515167"/>
            <a:ext cx="2089525" cy="87980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7878A3C-0592-4D3C-8402-5A34713E6BDE}"/>
              </a:ext>
            </a:extLst>
          </p:cNvPr>
          <p:cNvSpPr/>
          <p:nvPr/>
        </p:nvSpPr>
        <p:spPr>
          <a:xfrm>
            <a:off x="8187995" y="2562168"/>
            <a:ext cx="114300" cy="905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Montserrat Light" pitchFamily="2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7190D2-F515-493A-B45A-D9CDE9679222}"/>
              </a:ext>
            </a:extLst>
          </p:cNvPr>
          <p:cNvSpPr/>
          <p:nvPr/>
        </p:nvSpPr>
        <p:spPr>
          <a:xfrm>
            <a:off x="7400955" y="4403413"/>
            <a:ext cx="114300" cy="905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Montserrat Light" pitchFamily="2" charset="77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277365-001B-40E6-96E6-55514659C8D9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3067432" y="1955068"/>
            <a:ext cx="5137302" cy="620367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616B38-E495-4DFF-9510-17EE0B6251EE}"/>
              </a:ext>
            </a:extLst>
          </p:cNvPr>
          <p:cNvCxnSpPr>
            <a:cxnSpLocks/>
            <a:stCxn id="21" idx="3"/>
            <a:endCxn id="25" idx="7"/>
          </p:cNvCxnSpPr>
          <p:nvPr/>
        </p:nvCxnSpPr>
        <p:spPr>
          <a:xfrm>
            <a:off x="3011147" y="3616397"/>
            <a:ext cx="4487369" cy="800283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 descr="Home with solid fill">
            <a:extLst>
              <a:ext uri="{FF2B5EF4-FFF2-40B4-BE49-F238E27FC236}">
                <a16:creationId xmlns:a16="http://schemas.microsoft.com/office/drawing/2014/main" id="{3DA491A6-83A5-454E-8D7F-DDB902037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5011" y="2996663"/>
            <a:ext cx="346308" cy="34630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3B14A9C-5300-4708-A8C4-B6B0F3111A8F}"/>
              </a:ext>
            </a:extLst>
          </p:cNvPr>
          <p:cNvSpPr/>
          <p:nvPr/>
        </p:nvSpPr>
        <p:spPr>
          <a:xfrm>
            <a:off x="7948937" y="3849305"/>
            <a:ext cx="114300" cy="905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Montserrat Light" pitchFamily="2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BD3EF3-2AE1-400E-B6B9-134D7BABB835}"/>
              </a:ext>
            </a:extLst>
          </p:cNvPr>
          <p:cNvCxnSpPr>
            <a:cxnSpLocks/>
            <a:stCxn id="19" idx="3"/>
            <a:endCxn id="29" idx="1"/>
          </p:cNvCxnSpPr>
          <p:nvPr/>
        </p:nvCxnSpPr>
        <p:spPr>
          <a:xfrm>
            <a:off x="2985515" y="2855384"/>
            <a:ext cx="4980161" cy="100718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6">
            <a:extLst>
              <a:ext uri="{FF2B5EF4-FFF2-40B4-BE49-F238E27FC236}">
                <a16:creationId xmlns:a16="http://schemas.microsoft.com/office/drawing/2014/main" id="{DA493A27-BE73-4402-911C-A97F685FA72E}"/>
              </a:ext>
            </a:extLst>
          </p:cNvPr>
          <p:cNvCxnSpPr>
            <a:cxnSpLocks/>
            <a:endCxn id="20" idx="4"/>
          </p:cNvCxnSpPr>
          <p:nvPr/>
        </p:nvCxnSpPr>
        <p:spPr>
          <a:xfrm>
            <a:off x="2553473" y="4601353"/>
            <a:ext cx="5018932" cy="309552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24">
            <a:extLst>
              <a:ext uri="{FF2B5EF4-FFF2-40B4-BE49-F238E27FC236}">
                <a16:creationId xmlns:a16="http://schemas.microsoft.com/office/drawing/2014/main" id="{9B35DC32-DB4E-4AA7-BEB1-5EC3DD21AA49}"/>
              </a:ext>
            </a:extLst>
          </p:cNvPr>
          <p:cNvSpPr/>
          <p:nvPr/>
        </p:nvSpPr>
        <p:spPr>
          <a:xfrm>
            <a:off x="7515255" y="4820315"/>
            <a:ext cx="114300" cy="905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Montserrat Light" pitchFamily="2" charset="77"/>
            </a:endParaRPr>
          </a:p>
        </p:txBody>
      </p:sp>
      <p:pic>
        <p:nvPicPr>
          <p:cNvPr id="22" name="Picture 4" descr="Enagás - Wikipedia">
            <a:extLst>
              <a:ext uri="{FF2B5EF4-FFF2-40B4-BE49-F238E27FC236}">
                <a16:creationId xmlns:a16="http://schemas.microsoft.com/office/drawing/2014/main" id="{ECF3DEC0-5795-4848-9215-9BBD5D572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73" y="5416868"/>
            <a:ext cx="1063291" cy="81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rporate Home - CEMEX">
            <a:extLst>
              <a:ext uri="{FF2B5EF4-FFF2-40B4-BE49-F238E27FC236}">
                <a16:creationId xmlns:a16="http://schemas.microsoft.com/office/drawing/2014/main" id="{76189FBF-082B-46C1-B199-EFF4A06EC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8" t="31514" r="18402" b="32336"/>
          <a:stretch/>
        </p:blipFill>
        <p:spPr bwMode="auto">
          <a:xfrm>
            <a:off x="587404" y="5494422"/>
            <a:ext cx="1841242" cy="61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24">
            <a:extLst>
              <a:ext uri="{FF2B5EF4-FFF2-40B4-BE49-F238E27FC236}">
                <a16:creationId xmlns:a16="http://schemas.microsoft.com/office/drawing/2014/main" id="{08CF1F67-9807-4B9A-A941-9251DD1EAFA3}"/>
              </a:ext>
            </a:extLst>
          </p:cNvPr>
          <p:cNvSpPr/>
          <p:nvPr/>
        </p:nvSpPr>
        <p:spPr>
          <a:xfrm>
            <a:off x="5965418" y="6491655"/>
            <a:ext cx="114300" cy="905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Montserrat Light" pitchFamily="2" charset="77"/>
            </a:endParaRPr>
          </a:p>
        </p:txBody>
      </p:sp>
      <p:cxnSp>
        <p:nvCxnSpPr>
          <p:cNvPr id="33" name="Straight Connector 26">
            <a:extLst>
              <a:ext uri="{FF2B5EF4-FFF2-40B4-BE49-F238E27FC236}">
                <a16:creationId xmlns:a16="http://schemas.microsoft.com/office/drawing/2014/main" id="{D2CB3C5F-95C8-4665-995C-8E25E1EEB4AE}"/>
              </a:ext>
            </a:extLst>
          </p:cNvPr>
          <p:cNvCxnSpPr>
            <a:cxnSpLocks/>
            <a:stCxn id="22" idx="3"/>
            <a:endCxn id="32" idx="0"/>
          </p:cNvCxnSpPr>
          <p:nvPr/>
        </p:nvCxnSpPr>
        <p:spPr>
          <a:xfrm>
            <a:off x="3616764" y="5825826"/>
            <a:ext cx="2405804" cy="66582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1129A70-932F-9B41-B19D-91076DAA839E}"/>
              </a:ext>
            </a:extLst>
          </p:cNvPr>
          <p:cNvSpPr/>
          <p:nvPr/>
        </p:nvSpPr>
        <p:spPr>
          <a:xfrm>
            <a:off x="2277775" y="6382519"/>
            <a:ext cx="306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E" sz="1000" dirty="0">
                <a:solidFill>
                  <a:srgbClr val="087D3F"/>
                </a:solidFill>
                <a:latin typeface="Montserrat Light" pitchFamily="2" charset="77"/>
              </a:rPr>
              <a:t>®</a:t>
            </a:r>
          </a:p>
        </p:txBody>
      </p:sp>
      <p:sp>
        <p:nvSpPr>
          <p:cNvPr id="812" name="Google Shape;812;p51"/>
          <p:cNvSpPr txBox="1">
            <a:spLocks noGrp="1"/>
          </p:cNvSpPr>
          <p:nvPr>
            <p:ph type="title"/>
          </p:nvPr>
        </p:nvSpPr>
        <p:spPr>
          <a:xfrm>
            <a:off x="740550" y="560188"/>
            <a:ext cx="4979054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sv-SE" sz="3600" b="0" dirty="0">
                <a:latin typeface="Montserrat Light" pitchFamily="2" charset="77"/>
              </a:rPr>
              <a:t>PLAGAZI IN EUROPE</a:t>
            </a:r>
            <a:endParaRPr sz="3600" b="0" dirty="0">
              <a:latin typeface="Montserrat Light" pitchFamily="2" charset="77"/>
            </a:endParaRPr>
          </a:p>
        </p:txBody>
      </p:sp>
      <p:pic>
        <p:nvPicPr>
          <p:cNvPr id="1026" name="Picture 2" descr="Fahne Schweiz 150x150cm mit Oesen">
            <a:extLst>
              <a:ext uri="{FF2B5EF4-FFF2-40B4-BE49-F238E27FC236}">
                <a16:creationId xmlns:a16="http://schemas.microsoft.com/office/drawing/2014/main" id="{24645FD9-E712-CA4A-84BA-A334C7507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193" y="4282635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561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2"/>
          <p:cNvSpPr txBox="1">
            <a:spLocks noGrp="1"/>
          </p:cNvSpPr>
          <p:nvPr>
            <p:ph type="sldNum" idx="12"/>
          </p:nvPr>
        </p:nvSpPr>
        <p:spPr>
          <a:xfrm>
            <a:off x="11233752" y="6347546"/>
            <a:ext cx="6057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600">
                <a:latin typeface="Montserrat Light" pitchFamily="2" charset="77"/>
              </a:rPr>
              <a:t>12</a:t>
            </a:fld>
            <a:endParaRPr sz="600" dirty="0">
              <a:latin typeface="Montserrat Light" pitchFamily="2" charset="77"/>
            </a:endParaRP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F93A8AC1-80D2-4AF9-8022-63F03BA48927}"/>
              </a:ext>
            </a:extLst>
          </p:cNvPr>
          <p:cNvSpPr txBox="1">
            <a:spLocks/>
          </p:cNvSpPr>
          <p:nvPr/>
        </p:nvSpPr>
        <p:spPr>
          <a:xfrm>
            <a:off x="2431173" y="4643473"/>
            <a:ext cx="3169122" cy="108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sz="1600" b="1" dirty="0">
                <a:solidFill>
                  <a:schemeClr val="bg2"/>
                </a:solidFill>
                <a:latin typeface="Montserrat Light" pitchFamily="2" charset="77"/>
              </a:rPr>
              <a:t>Tuve Johannisson,</a:t>
            </a:r>
          </a:p>
          <a:p>
            <a:r>
              <a:rPr lang="en-US" sz="1200" dirty="0">
                <a:latin typeface="Montserrat Light" pitchFamily="2" charset="77"/>
              </a:rPr>
              <a:t>Former VP Tetra Pak</a:t>
            </a:r>
          </a:p>
          <a:p>
            <a:r>
              <a:rPr lang="en-US" sz="1200" dirty="0">
                <a:latin typeface="Montserrat Light" pitchFamily="2" charset="77"/>
              </a:rPr>
              <a:t>Former MD Volvo Cars</a:t>
            </a:r>
            <a:endParaRPr lang="sv-SE" sz="2000" b="1" dirty="0">
              <a:latin typeface="Montserrat Light" pitchFamily="2" charset="77"/>
            </a:endParaRPr>
          </a:p>
          <a:p>
            <a:endParaRPr lang="sv-SE" sz="2000" b="1" dirty="0">
              <a:latin typeface="Montserrat Light" pitchFamily="2" charset="77"/>
            </a:endParaRPr>
          </a:p>
          <a:p>
            <a:endParaRPr lang="sv-SE" sz="1600" dirty="0">
              <a:latin typeface="Montserrat Light" pitchFamily="2" charset="77"/>
            </a:endParaRPr>
          </a:p>
          <a:p>
            <a:endParaRPr lang="en-CH" sz="1600" dirty="0">
              <a:latin typeface="Montserrat Light" pitchFamily="2" charset="77"/>
            </a:endParaRP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5D4778DB-C0CB-4F69-A952-9AA04D7809A1}"/>
              </a:ext>
            </a:extLst>
          </p:cNvPr>
          <p:cNvSpPr txBox="1">
            <a:spLocks/>
          </p:cNvSpPr>
          <p:nvPr/>
        </p:nvSpPr>
        <p:spPr>
          <a:xfrm>
            <a:off x="2412782" y="3039415"/>
            <a:ext cx="3405031" cy="145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sz="1600" b="1" dirty="0">
                <a:solidFill>
                  <a:schemeClr val="bg2"/>
                </a:solidFill>
                <a:latin typeface="Montserrat Light" pitchFamily="2" charset="77"/>
              </a:rPr>
              <a:t>Jörgen Andersson (Partner),</a:t>
            </a:r>
          </a:p>
          <a:p>
            <a:r>
              <a:rPr lang="en-US" sz="1200" dirty="0">
                <a:latin typeface="Montserrat Light" pitchFamily="2" charset="77"/>
              </a:rPr>
              <a:t>Chairman of Cindrigo AB</a:t>
            </a:r>
          </a:p>
          <a:p>
            <a:r>
              <a:rPr lang="en-US" sz="1200" dirty="0">
                <a:latin typeface="Montserrat Light" pitchFamily="2" charset="77"/>
              </a:rPr>
              <a:t>Former Minister of Interior &amp; Energy</a:t>
            </a:r>
          </a:p>
          <a:p>
            <a:r>
              <a:rPr lang="sv-SE" sz="1200" dirty="0">
                <a:latin typeface="Montserrat Light" pitchFamily="2" charset="77"/>
              </a:rPr>
              <a:t>Former Chairman of Vattenfall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0D8D809F-8449-4C0A-982A-C10628B09FE7}"/>
              </a:ext>
            </a:extLst>
          </p:cNvPr>
          <p:cNvSpPr txBox="1">
            <a:spLocks/>
          </p:cNvSpPr>
          <p:nvPr/>
        </p:nvSpPr>
        <p:spPr>
          <a:xfrm>
            <a:off x="7853357" y="1312752"/>
            <a:ext cx="4224087" cy="137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sz="1600" b="1" dirty="0">
                <a:solidFill>
                  <a:schemeClr val="bg2"/>
                </a:solidFill>
                <a:latin typeface="Montserrat Light" pitchFamily="2" charset="77"/>
              </a:rPr>
              <a:t>Prof. Dr. Ing. Bernd Meyer,</a:t>
            </a:r>
          </a:p>
          <a:p>
            <a:r>
              <a:rPr lang="en-US" sz="1200" dirty="0">
                <a:latin typeface="Montserrat Light" pitchFamily="2" charset="77"/>
              </a:rPr>
              <a:t>Germany’s outmost expert on Plasma Gasification</a:t>
            </a:r>
          </a:p>
          <a:p>
            <a:r>
              <a:rPr lang="en-US" sz="1200" dirty="0">
                <a:latin typeface="Montserrat Light" pitchFamily="2" charset="77"/>
              </a:rPr>
              <a:t>Former Director of the Institute of Energy Process Engineering and Chemical Engineering (IEC) in Freiberg</a:t>
            </a:r>
            <a:endParaRPr lang="sv-SE" sz="1200" b="1" dirty="0">
              <a:latin typeface="Montserrat Light" pitchFamily="2" charset="77"/>
            </a:endParaRPr>
          </a:p>
          <a:p>
            <a:endParaRPr lang="sv-SE" sz="2000" b="1" dirty="0">
              <a:latin typeface="Montserrat Light" pitchFamily="2" charset="77"/>
            </a:endParaRPr>
          </a:p>
          <a:p>
            <a:endParaRPr lang="sv-SE" sz="2000" b="1" dirty="0">
              <a:latin typeface="Montserrat Light" pitchFamily="2" charset="77"/>
            </a:endParaRPr>
          </a:p>
          <a:p>
            <a:endParaRPr lang="sv-SE" sz="2000" b="1" dirty="0">
              <a:latin typeface="Montserrat Light" pitchFamily="2" charset="77"/>
            </a:endParaRPr>
          </a:p>
          <a:p>
            <a:endParaRPr lang="sv-SE" sz="1600" dirty="0">
              <a:latin typeface="Montserrat Light" pitchFamily="2" charset="77"/>
            </a:endParaRPr>
          </a:p>
          <a:p>
            <a:endParaRPr lang="en-CH" sz="1600" dirty="0">
              <a:latin typeface="Montserrat Light" pitchFamily="2" charset="77"/>
            </a:endParaRP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5D339807-D7A9-459A-B916-88EC530D021E}"/>
              </a:ext>
            </a:extLst>
          </p:cNvPr>
          <p:cNvSpPr txBox="1">
            <a:spLocks/>
          </p:cNvSpPr>
          <p:nvPr/>
        </p:nvSpPr>
        <p:spPr>
          <a:xfrm>
            <a:off x="7939241" y="3005641"/>
            <a:ext cx="3908848" cy="130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sz="1600" b="1" dirty="0">
                <a:solidFill>
                  <a:schemeClr val="bg2"/>
                </a:solidFill>
                <a:latin typeface="Montserrat Light" pitchFamily="2" charset="77"/>
              </a:rPr>
              <a:t>Tomas Kåberger (Partner),</a:t>
            </a:r>
          </a:p>
          <a:p>
            <a:r>
              <a:rPr lang="en-US" sz="1200" dirty="0">
                <a:latin typeface="Montserrat Light" pitchFamily="2" charset="77"/>
              </a:rPr>
              <a:t>Chair of Executive Board, Renewable Energy Institute</a:t>
            </a:r>
          </a:p>
          <a:p>
            <a:r>
              <a:rPr lang="en-US" sz="1200" dirty="0">
                <a:latin typeface="Montserrat Light" pitchFamily="2" charset="77"/>
              </a:rPr>
              <a:t>Member Board of Directors - Vattenfall</a:t>
            </a:r>
            <a:endParaRPr lang="sv-SE" sz="2000" b="1" dirty="0">
              <a:latin typeface="Montserrat Light" pitchFamily="2" charset="77"/>
            </a:endParaRPr>
          </a:p>
          <a:p>
            <a:endParaRPr lang="sv-SE" sz="1600" dirty="0">
              <a:latin typeface="Montserrat Light" pitchFamily="2" charset="77"/>
            </a:endParaRPr>
          </a:p>
          <a:p>
            <a:endParaRPr lang="en-CH" sz="1600" dirty="0">
              <a:latin typeface="Montserrat Light" pitchFamily="2" charset="77"/>
            </a:endParaRP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932CFE98-EAB2-4EB5-BCD4-4955093B9B21}"/>
              </a:ext>
            </a:extLst>
          </p:cNvPr>
          <p:cNvSpPr txBox="1">
            <a:spLocks/>
          </p:cNvSpPr>
          <p:nvPr/>
        </p:nvSpPr>
        <p:spPr>
          <a:xfrm>
            <a:off x="2431173" y="1300035"/>
            <a:ext cx="3405031" cy="105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sz="1600" b="1" dirty="0">
                <a:solidFill>
                  <a:schemeClr val="bg2"/>
                </a:solidFill>
                <a:latin typeface="Montserrat Light" pitchFamily="2" charset="77"/>
              </a:rPr>
              <a:t>Jan Bäckwall,</a:t>
            </a:r>
          </a:p>
          <a:p>
            <a:r>
              <a:rPr lang="en-US" sz="1200" dirty="0">
                <a:solidFill>
                  <a:schemeClr val="dk1"/>
                </a:solidFill>
                <a:latin typeface="Montserrat Light" pitchFamily="2" charset="77"/>
                <a:sym typeface="Arial Narrow"/>
              </a:rPr>
              <a:t>Former Regional Manager Linde Group</a:t>
            </a:r>
          </a:p>
          <a:p>
            <a:r>
              <a:rPr lang="en-US" sz="1200" dirty="0">
                <a:solidFill>
                  <a:schemeClr val="dk1"/>
                </a:solidFill>
                <a:latin typeface="Montserrat Light" pitchFamily="2" charset="77"/>
                <a:sym typeface="Arial Narrow"/>
              </a:rPr>
              <a:t>Former CEO of AGA AB</a:t>
            </a:r>
            <a:endParaRPr lang="sv-SE" sz="1600" dirty="0">
              <a:latin typeface="Montserrat Light" pitchFamily="2" charset="77"/>
            </a:endParaRPr>
          </a:p>
          <a:p>
            <a:endParaRPr lang="en-CH" sz="1600" dirty="0">
              <a:latin typeface="Montserrat Light" pitchFamily="2" charset="77"/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4E850E80-FFCA-4455-88B7-FE0FB31BB8D9}"/>
              </a:ext>
            </a:extLst>
          </p:cNvPr>
          <p:cNvSpPr txBox="1"/>
          <p:nvPr/>
        </p:nvSpPr>
        <p:spPr>
          <a:xfrm>
            <a:off x="708372" y="503978"/>
            <a:ext cx="456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tserrat Light" pitchFamily="2" charset="77"/>
              </a:rPr>
              <a:t>ADVISORY BOARD</a:t>
            </a:r>
            <a:endParaRPr lang="en-CH" sz="3600" dirty="0">
              <a:latin typeface="Montserrat Light" pitchFamily="2" charset="77"/>
            </a:endParaRPr>
          </a:p>
        </p:txBody>
      </p:sp>
      <p:pic>
        <p:nvPicPr>
          <p:cNvPr id="22" name="image156.png" descr="image156.png">
            <a:extLst>
              <a:ext uri="{FF2B5EF4-FFF2-40B4-BE49-F238E27FC236}">
                <a16:creationId xmlns:a16="http://schemas.microsoft.com/office/drawing/2014/main" id="{F4835082-A0DE-461F-BF88-50EBB5ABB2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0" t="6539" r="1303" b="13686"/>
          <a:stretch>
            <a:fillRect/>
          </a:stretch>
        </p:blipFill>
        <p:spPr>
          <a:xfrm>
            <a:off x="779294" y="1395657"/>
            <a:ext cx="1633489" cy="1332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157.png" descr="image157.png">
            <a:extLst>
              <a:ext uri="{FF2B5EF4-FFF2-40B4-BE49-F238E27FC236}">
                <a16:creationId xmlns:a16="http://schemas.microsoft.com/office/drawing/2014/main" id="{9DADF1F0-5269-4F8D-B8DD-95AAB9EF0E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86" b="11950"/>
          <a:stretch>
            <a:fillRect/>
          </a:stretch>
        </p:blipFill>
        <p:spPr>
          <a:xfrm>
            <a:off x="788848" y="3049276"/>
            <a:ext cx="1633489" cy="1336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4-10.jpg" descr="4-10.jpg">
            <a:extLst>
              <a:ext uri="{FF2B5EF4-FFF2-40B4-BE49-F238E27FC236}">
                <a16:creationId xmlns:a16="http://schemas.microsoft.com/office/drawing/2014/main" id="{BA87EA4A-3A91-4937-BBAB-2705EBB049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797" b="22276"/>
          <a:stretch>
            <a:fillRect/>
          </a:stretch>
        </p:blipFill>
        <p:spPr>
          <a:xfrm>
            <a:off x="779293" y="4707229"/>
            <a:ext cx="1633489" cy="1332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tomas-kaberger_2019_5x3.jpg" descr="tomas-kaberger_2019_5x3.jpg">
            <a:extLst>
              <a:ext uri="{FF2B5EF4-FFF2-40B4-BE49-F238E27FC236}">
                <a16:creationId xmlns:a16="http://schemas.microsoft.com/office/drawing/2014/main" id="{172B985C-474A-4765-9031-3F61544FD0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218" r="13218"/>
          <a:stretch>
            <a:fillRect/>
          </a:stretch>
        </p:blipFill>
        <p:spPr>
          <a:xfrm>
            <a:off x="6305753" y="3049276"/>
            <a:ext cx="1633488" cy="1332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123 (1).jpg" descr="123 (1).jpg">
            <a:extLst>
              <a:ext uri="{FF2B5EF4-FFF2-40B4-BE49-F238E27FC236}">
                <a16:creationId xmlns:a16="http://schemas.microsoft.com/office/drawing/2014/main" id="{7B511B28-3BD3-42C2-ABAF-1EADA7505F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103" r="11930"/>
          <a:stretch>
            <a:fillRect/>
          </a:stretch>
        </p:blipFill>
        <p:spPr>
          <a:xfrm>
            <a:off x="6305752" y="4707229"/>
            <a:ext cx="1633489" cy="1332315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E4924575-34BF-4E99-918B-DDE8BFD89510}"/>
              </a:ext>
            </a:extLst>
          </p:cNvPr>
          <p:cNvSpPr txBox="1">
            <a:spLocks/>
          </p:cNvSpPr>
          <p:nvPr/>
        </p:nvSpPr>
        <p:spPr>
          <a:xfrm>
            <a:off x="7989497" y="4643256"/>
            <a:ext cx="3951806" cy="130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 Narrow"/>
              <a:buChar char="–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B779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sz="1600" b="1" dirty="0">
                <a:solidFill>
                  <a:schemeClr val="bg2"/>
                </a:solidFill>
                <a:latin typeface="Montserrat Light" pitchFamily="2" charset="77"/>
              </a:rPr>
              <a:t>Jakob Lagercrantz,</a:t>
            </a:r>
          </a:p>
          <a:p>
            <a:r>
              <a:rPr lang="en-US" sz="1200" dirty="0">
                <a:latin typeface="Montserrat Light" pitchFamily="2" charset="77"/>
              </a:rPr>
              <a:t>Chief Executive Officer &amp; Founder of 2030-Sekretariatet</a:t>
            </a:r>
          </a:p>
          <a:p>
            <a:r>
              <a:rPr lang="en-US" sz="1200" dirty="0">
                <a:latin typeface="Montserrat Light" pitchFamily="2" charset="77"/>
              </a:rPr>
              <a:t>Managing Director - </a:t>
            </a:r>
            <a:r>
              <a:rPr lang="en-US" sz="1200" dirty="0" err="1">
                <a:latin typeface="Montserrat Light" pitchFamily="2" charset="77"/>
              </a:rPr>
              <a:t>Equest</a:t>
            </a:r>
            <a:r>
              <a:rPr lang="en-US" sz="1200" dirty="0">
                <a:latin typeface="Montserrat Light" pitchFamily="2" charset="77"/>
              </a:rPr>
              <a:t> AB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EE521F-1E48-1047-95DE-494E7E099445}"/>
              </a:ext>
            </a:extLst>
          </p:cNvPr>
          <p:cNvSpPr/>
          <p:nvPr/>
        </p:nvSpPr>
        <p:spPr>
          <a:xfrm>
            <a:off x="2277775" y="6382519"/>
            <a:ext cx="306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E" sz="1000" dirty="0">
                <a:solidFill>
                  <a:srgbClr val="087D3F"/>
                </a:solidFill>
                <a:latin typeface="Montserrat Light" pitchFamily="2" charset="77"/>
              </a:rPr>
              <a:t>®</a:t>
            </a:r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8160B01-72B1-5840-9BB6-CE5DE2854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5752" y="1298030"/>
            <a:ext cx="1633489" cy="14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08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79BD4-0B3A-0E45-9C72-2A32467D7F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68BFD3-FA9D-8942-BA05-73B950F0A64A}"/>
              </a:ext>
            </a:extLst>
          </p:cNvPr>
          <p:cNvSpPr/>
          <p:nvPr/>
        </p:nvSpPr>
        <p:spPr>
          <a:xfrm>
            <a:off x="2277775" y="6382519"/>
            <a:ext cx="3067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E" sz="1050" dirty="0">
                <a:solidFill>
                  <a:srgbClr val="087D3F"/>
                </a:solidFill>
                <a:latin typeface="Montserrat Light" pitchFamily="2" charset="77"/>
              </a:rPr>
              <a:t>®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55A36-A1B9-4CED-B396-9F7AC70A2B15}"/>
              </a:ext>
            </a:extLst>
          </p:cNvPr>
          <p:cNvSpPr txBox="1"/>
          <p:nvPr/>
        </p:nvSpPr>
        <p:spPr>
          <a:xfrm>
            <a:off x="5113796" y="2598181"/>
            <a:ext cx="2429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000" dirty="0">
                <a:solidFill>
                  <a:schemeClr val="bg2"/>
                </a:solidFill>
              </a:rPr>
              <a:t>www.plagazi.com</a:t>
            </a:r>
            <a:endParaRPr lang="sv-SE" sz="2000" dirty="0">
              <a:solidFill>
                <a:schemeClr val="bg2"/>
              </a:solidFill>
            </a:endParaRPr>
          </a:p>
          <a:p>
            <a:r>
              <a:rPr lang="sv-SE" sz="2000" dirty="0">
                <a:solidFill>
                  <a:schemeClr val="bg2"/>
                </a:solidFill>
              </a:rPr>
              <a:t>info@plagazi.com</a:t>
            </a:r>
            <a:endParaRPr lang="en-CH" sz="2000" dirty="0">
              <a:solidFill>
                <a:schemeClr val="bg2"/>
              </a:solidFill>
            </a:endParaRPr>
          </a:p>
        </p:txBody>
      </p:sp>
      <p:pic>
        <p:nvPicPr>
          <p:cNvPr id="8" name="Picture 7" descr="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9E24EB7-9B0B-48E9-9BDC-1C21E44B5F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34" y="3271289"/>
            <a:ext cx="509048" cy="4696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3CBA18-6AF4-4D7F-9498-346E87035FDC}"/>
              </a:ext>
            </a:extLst>
          </p:cNvPr>
          <p:cNvSpPr txBox="1"/>
          <p:nvPr/>
        </p:nvSpPr>
        <p:spPr>
          <a:xfrm>
            <a:off x="5957978" y="3306067"/>
            <a:ext cx="18378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dirty="0">
                <a:solidFill>
                  <a:schemeClr val="bg2"/>
                </a:solidFill>
              </a:rPr>
              <a:t>Plagazi</a:t>
            </a:r>
            <a:endParaRPr lang="en-CH" sz="2000" dirty="0">
              <a:solidFill>
                <a:schemeClr val="bg2"/>
              </a:solidFill>
            </a:endParaRPr>
          </a:p>
        </p:txBody>
      </p:sp>
      <p:pic>
        <p:nvPicPr>
          <p:cNvPr id="11" name="Picture 4" descr="Sweco Sverige | Sweco planerar och utformar framtidens samhällen och  städer. | Mynewsdesk">
            <a:extLst>
              <a:ext uri="{FF2B5EF4-FFF2-40B4-BE49-F238E27FC236}">
                <a16:creationId xmlns:a16="http://schemas.microsoft.com/office/drawing/2014/main" id="{55F66791-0C09-4B67-8D1D-5DEE95613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15813" r="5939" b="38470"/>
          <a:stretch/>
        </p:blipFill>
        <p:spPr bwMode="auto">
          <a:xfrm>
            <a:off x="4420949" y="5197238"/>
            <a:ext cx="1837848" cy="73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EB Bank Green Logo transparent PNG - StickPNG">
            <a:extLst>
              <a:ext uri="{FF2B5EF4-FFF2-40B4-BE49-F238E27FC236}">
                <a16:creationId xmlns:a16="http://schemas.microsoft.com/office/drawing/2014/main" id="{3FAAF1B5-820C-4B5B-8789-5430222E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0" y="5050398"/>
            <a:ext cx="1837848" cy="11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6C67D9-E5B6-47A6-BB9F-2A88C0CB4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4057" y="3429000"/>
            <a:ext cx="1888748" cy="629583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2ADD14-9E43-4811-B8A6-C51CB3A72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4" y="3429000"/>
            <a:ext cx="1650150" cy="784497"/>
          </a:xfrm>
          <a:prstGeom prst="rect">
            <a:avLst/>
          </a:prstGeom>
        </p:spPr>
      </p:pic>
      <p:pic>
        <p:nvPicPr>
          <p:cNvPr id="15" name="Picture 14" descr="A picture containing text, monitor, computer, screen&#10;&#10;Description automatically generated">
            <a:extLst>
              <a:ext uri="{FF2B5EF4-FFF2-40B4-BE49-F238E27FC236}">
                <a16:creationId xmlns:a16="http://schemas.microsoft.com/office/drawing/2014/main" id="{EB8EB7D4-C706-4FEC-9F37-53A7574DDA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41" y="4820430"/>
            <a:ext cx="2392062" cy="376808"/>
          </a:xfrm>
          <a:prstGeom prst="rect">
            <a:avLst/>
          </a:prstGeom>
        </p:spPr>
      </p:pic>
      <p:pic>
        <p:nvPicPr>
          <p:cNvPr id="16" name="Afbeelding 2">
            <a:extLst>
              <a:ext uri="{FF2B5EF4-FFF2-40B4-BE49-F238E27FC236}">
                <a16:creationId xmlns:a16="http://schemas.microsoft.com/office/drawing/2014/main" id="{F10F69B9-20CE-47AF-9BF3-6577D580AA66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84" b="91116"/>
          <a:stretch/>
        </p:blipFill>
        <p:spPr bwMode="auto">
          <a:xfrm>
            <a:off x="8892611" y="4579589"/>
            <a:ext cx="1837848" cy="763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5C326813-344B-4C22-A9F0-E2AC6835E6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r="-872" b="45734"/>
          <a:stretch/>
        </p:blipFill>
        <p:spPr>
          <a:xfrm>
            <a:off x="3878377" y="1469581"/>
            <a:ext cx="4716214" cy="112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75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4BD4-F44D-B647-B9A3-3391CE84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>
                <a:latin typeface="Montserrat Light" pitchFamily="2" charset="77"/>
              </a:rPr>
              <a:t>WHY PLAGAZI?</a:t>
            </a:r>
            <a:endParaRPr lang="en-CH" sz="3600" dirty="0">
              <a:latin typeface="Montserrat Light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3E549-502C-E743-A544-B8607D034C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pic>
        <p:nvPicPr>
          <p:cNvPr id="4098" name="Picture 2" descr="TIME for Kids | What is Global Warming?">
            <a:extLst>
              <a:ext uri="{FF2B5EF4-FFF2-40B4-BE49-F238E27FC236}">
                <a16:creationId xmlns:a16="http://schemas.microsoft.com/office/drawing/2014/main" id="{B3FF2A8A-5723-4FF2-AA17-DD0BF457B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00" y="2168525"/>
            <a:ext cx="3367976" cy="224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7 Disastrous Current Environmental Issues That are Seriously Eye-opening -  Conserve Energy Future">
            <a:extLst>
              <a:ext uri="{FF2B5EF4-FFF2-40B4-BE49-F238E27FC236}">
                <a16:creationId xmlns:a16="http://schemas.microsoft.com/office/drawing/2014/main" id="{0FE5300B-6D67-8B4E-ACF5-8F401E06C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03" y="2168525"/>
            <a:ext cx="3367977" cy="226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ris Climate Accord: The Background and Potential Impact of Rejoining">
            <a:extLst>
              <a:ext uri="{FF2B5EF4-FFF2-40B4-BE49-F238E27FC236}">
                <a16:creationId xmlns:a16="http://schemas.microsoft.com/office/drawing/2014/main" id="{8523E4D3-E21C-6545-A93E-3C801664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580" y="2055127"/>
            <a:ext cx="3708169" cy="2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55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67C6B-E686-7E40-9578-7C396DEF47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2" descr="The falling value of plastic has had a ripple effect across the recycling industry. ">
            <a:extLst>
              <a:ext uri="{FF2B5EF4-FFF2-40B4-BE49-F238E27FC236}">
                <a16:creationId xmlns:a16="http://schemas.microsoft.com/office/drawing/2014/main" id="{2D1763C4-16FC-C34A-8AD2-F0274A3B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260237"/>
            <a:ext cx="5876792" cy="352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A61AB-9091-0B4C-A078-078314D5CAF6}"/>
              </a:ext>
            </a:extLst>
          </p:cNvPr>
          <p:cNvSpPr txBox="1"/>
          <p:nvPr/>
        </p:nvSpPr>
        <p:spPr>
          <a:xfrm>
            <a:off x="7697882" y="3096162"/>
            <a:ext cx="309543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 b="1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</a:defRPr>
            </a:lvl1pPr>
          </a:lstStyle>
          <a:p>
            <a:r>
              <a:rPr lang="en-CH" dirty="0"/>
              <a:t>2 billion </a:t>
            </a:r>
          </a:p>
          <a:p>
            <a:r>
              <a:rPr lang="en-CH" dirty="0"/>
              <a:t>tons per year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2BB43-B54D-A641-AEF7-BC57EC8A861C}"/>
              </a:ext>
            </a:extLst>
          </p:cNvPr>
          <p:cNvSpPr txBox="1"/>
          <p:nvPr/>
        </p:nvSpPr>
        <p:spPr>
          <a:xfrm>
            <a:off x="1158153" y="1260237"/>
            <a:ext cx="271557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H" sz="36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70% increase </a:t>
            </a:r>
          </a:p>
          <a:p>
            <a:pPr algn="r"/>
            <a:r>
              <a:rPr lang="en-GB" sz="36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b</a:t>
            </a:r>
            <a:r>
              <a:rPr lang="en-CH" sz="36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y 2050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16078E-DBF3-3347-8215-A55C1C4A1C36}"/>
              </a:ext>
            </a:extLst>
          </p:cNvPr>
          <p:cNvGrpSpPr/>
          <p:nvPr/>
        </p:nvGrpSpPr>
        <p:grpSpPr>
          <a:xfrm>
            <a:off x="605871" y="4952019"/>
            <a:ext cx="2090847" cy="1118254"/>
            <a:chOff x="605871" y="4952019"/>
            <a:chExt cx="2090847" cy="1118254"/>
          </a:xfrm>
        </p:grpSpPr>
        <p:pic>
          <p:nvPicPr>
            <p:cNvPr id="4100" name="Picture 4" descr="9,191 Blank Road Sign Illustrations &amp; Clip Art - iStock">
              <a:extLst>
                <a:ext uri="{FF2B5EF4-FFF2-40B4-BE49-F238E27FC236}">
                  <a16:creationId xmlns:a16="http://schemas.microsoft.com/office/drawing/2014/main" id="{E73218C0-3308-204B-8A71-F6D10D18DA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517"/>
            <a:stretch/>
          </p:blipFill>
          <p:spPr bwMode="auto">
            <a:xfrm>
              <a:off x="628650" y="4952019"/>
              <a:ext cx="1717675" cy="1118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15E75B-C7C8-C042-B4BF-7D3B8A7F6AA9}"/>
                </a:ext>
              </a:extLst>
            </p:cNvPr>
            <p:cNvSpPr txBox="1"/>
            <p:nvPr/>
          </p:nvSpPr>
          <p:spPr>
            <a:xfrm>
              <a:off x="605871" y="5243627"/>
              <a:ext cx="20908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solidFill>
                    <a:schemeClr val="bg1"/>
                  </a:solidFill>
                  <a:latin typeface="Montserrat" pitchFamily="2" charset="77"/>
                </a:rPr>
                <a:t>Saint Petersburg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65A510-90A3-8441-8B96-D7DAC527CFDB}"/>
              </a:ext>
            </a:extLst>
          </p:cNvPr>
          <p:cNvGrpSpPr/>
          <p:nvPr/>
        </p:nvGrpSpPr>
        <p:grpSpPr>
          <a:xfrm>
            <a:off x="5529601" y="4952019"/>
            <a:ext cx="2228151" cy="1118254"/>
            <a:chOff x="5545729" y="4840286"/>
            <a:chExt cx="2228151" cy="1118254"/>
          </a:xfrm>
        </p:grpSpPr>
        <p:pic>
          <p:nvPicPr>
            <p:cNvPr id="13" name="Picture 4" descr="9,191 Blank Road Sign Illustrations &amp; Clip Art - iStock">
              <a:extLst>
                <a:ext uri="{FF2B5EF4-FFF2-40B4-BE49-F238E27FC236}">
                  <a16:creationId xmlns:a16="http://schemas.microsoft.com/office/drawing/2014/main" id="{5E8EBDC2-F3CA-704C-B887-A626462D37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517"/>
            <a:stretch/>
          </p:blipFill>
          <p:spPr bwMode="auto">
            <a:xfrm>
              <a:off x="5545729" y="4840286"/>
              <a:ext cx="1717675" cy="1118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2A9F30-A9B7-F54B-B116-2D1C19B5D908}"/>
                </a:ext>
              </a:extLst>
            </p:cNvPr>
            <p:cNvSpPr txBox="1"/>
            <p:nvPr/>
          </p:nvSpPr>
          <p:spPr>
            <a:xfrm>
              <a:off x="6045092" y="5141422"/>
              <a:ext cx="17287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solidFill>
                    <a:schemeClr val="bg1"/>
                  </a:solidFill>
                  <a:latin typeface="Montserrat" pitchFamily="2" charset="77"/>
                </a:rPr>
                <a:t>Lisbo</a:t>
              </a:r>
              <a:r>
                <a:rPr lang="en-CH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4102" name="Picture 6" descr="1,076 Garbage Truck Illustrations &amp; Clip Art - iStock">
            <a:extLst>
              <a:ext uri="{FF2B5EF4-FFF2-40B4-BE49-F238E27FC236}">
                <a16:creationId xmlns:a16="http://schemas.microsoft.com/office/drawing/2014/main" id="{F49360C5-4320-2042-BC34-730FB495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144433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1,076 Garbage Truck Illustrations &amp; Clip Art - iStock">
            <a:extLst>
              <a:ext uri="{FF2B5EF4-FFF2-40B4-BE49-F238E27FC236}">
                <a16:creationId xmlns:a16="http://schemas.microsoft.com/office/drawing/2014/main" id="{21B9DE31-79D8-B244-952B-698134306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5144433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1,076 Garbage Truck Illustrations &amp; Clip Art - iStock">
            <a:extLst>
              <a:ext uri="{FF2B5EF4-FFF2-40B4-BE49-F238E27FC236}">
                <a16:creationId xmlns:a16="http://schemas.microsoft.com/office/drawing/2014/main" id="{B3F3F59F-CFFD-D946-A1C4-9740B3940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5184448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1,076 Garbage Truck Illustrations &amp; Clip Art - iStock">
            <a:extLst>
              <a:ext uri="{FF2B5EF4-FFF2-40B4-BE49-F238E27FC236}">
                <a16:creationId xmlns:a16="http://schemas.microsoft.com/office/drawing/2014/main" id="{DE4CF05E-C388-CD47-83A6-63BDF038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14" y="5184448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1,076 Garbage Truck Illustrations &amp; Clip Art - iStock">
            <a:extLst>
              <a:ext uri="{FF2B5EF4-FFF2-40B4-BE49-F238E27FC236}">
                <a16:creationId xmlns:a16="http://schemas.microsoft.com/office/drawing/2014/main" id="{7DCBE3EB-2C73-3F48-86ED-51CFA701F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64" y="5195798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5BA356-AE75-9847-A359-D228F20537B2}"/>
              </a:ext>
            </a:extLst>
          </p:cNvPr>
          <p:cNvSpPr txBox="1"/>
          <p:nvPr/>
        </p:nvSpPr>
        <p:spPr>
          <a:xfrm>
            <a:off x="7395195" y="5219555"/>
            <a:ext cx="13840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Montserrat" pitchFamily="2" charset="77"/>
              </a:rPr>
              <a:t>PER DAY</a:t>
            </a:r>
            <a:r>
              <a:rPr lang="en-GB" dirty="0"/>
              <a:t>!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8366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4BD4-F44D-B647-B9A3-3391CE84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>
                <a:latin typeface="Montserrat Light" pitchFamily="2" charset="77"/>
              </a:rPr>
              <a:t>WHY PLAGAZI?</a:t>
            </a:r>
            <a:endParaRPr lang="en-CH" sz="3600" dirty="0">
              <a:latin typeface="Montserrat Light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3E549-502C-E743-A544-B8607D034C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AF9DA-C686-FE4D-BEED-0B7E4D9ABE1A}"/>
              </a:ext>
            </a:extLst>
          </p:cNvPr>
          <p:cNvSpPr txBox="1"/>
          <p:nvPr/>
        </p:nvSpPr>
        <p:spPr>
          <a:xfrm>
            <a:off x="3904948" y="4709672"/>
            <a:ext cx="4233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>
                <a:solidFill>
                  <a:srgbClr val="008136"/>
                </a:solidFill>
                <a:latin typeface="Montserrat Light" pitchFamily="2" charset="77"/>
              </a:rPr>
              <a:t>Unrecyclable waste into pure green hydrogen</a:t>
            </a:r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9971B-54D6-405A-8288-0BF9A30D57AB}"/>
              </a:ext>
            </a:extLst>
          </p:cNvPr>
          <p:cNvSpPr txBox="1"/>
          <p:nvPr/>
        </p:nvSpPr>
        <p:spPr>
          <a:xfrm>
            <a:off x="5384232" y="3120754"/>
            <a:ext cx="12965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sv-SE" b="1" dirty="0">
                <a:solidFill>
                  <a:schemeClr val="bg1"/>
                </a:solidFill>
                <a:latin typeface="Montserrat Light" pitchFamily="2" charset="77"/>
              </a:rPr>
              <a:t>SOLUTION</a:t>
            </a:r>
            <a:endParaRPr lang="en-CH" b="1" dirty="0">
              <a:solidFill>
                <a:schemeClr val="bg1"/>
              </a:solidFill>
              <a:latin typeface="Montserrat Light" pitchFamily="2" charset="77"/>
            </a:endParaRPr>
          </a:p>
        </p:txBody>
      </p:sp>
      <p:pic>
        <p:nvPicPr>
          <p:cNvPr id="13" name="Graphic 12" descr="Renewable Energy with solid fill">
            <a:extLst>
              <a:ext uri="{FF2B5EF4-FFF2-40B4-BE49-F238E27FC236}">
                <a16:creationId xmlns:a16="http://schemas.microsoft.com/office/drawing/2014/main" id="{51808FC2-4B2F-4388-A18A-850F3EE47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9789" y="2058009"/>
            <a:ext cx="1487010" cy="14870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E83539-11B2-48C0-9814-FED4CEB8C81C}"/>
              </a:ext>
            </a:extLst>
          </p:cNvPr>
          <p:cNvSpPr txBox="1"/>
          <p:nvPr/>
        </p:nvSpPr>
        <p:spPr>
          <a:xfrm>
            <a:off x="1575398" y="3432594"/>
            <a:ext cx="3412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1" dirty="0">
                <a:latin typeface="Montserrat Light" pitchFamily="2" charset="77"/>
              </a:rPr>
              <a:t>Renewable Energy Sources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44DADA27-EDC5-4615-B905-EE354C6446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872" b="45734"/>
          <a:stretch/>
        </p:blipFill>
        <p:spPr>
          <a:xfrm>
            <a:off x="4019073" y="3762988"/>
            <a:ext cx="4026902" cy="962426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27F4C36-DBE5-E048-AC73-60D120052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268"/>
          <a:stretch/>
        </p:blipFill>
        <p:spPr bwMode="auto">
          <a:xfrm>
            <a:off x="7585300" y="1833712"/>
            <a:ext cx="1905000" cy="154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1133F5-C38D-B948-951F-9B9B78385D85}"/>
              </a:ext>
            </a:extLst>
          </p:cNvPr>
          <p:cNvSpPr txBox="1"/>
          <p:nvPr/>
        </p:nvSpPr>
        <p:spPr>
          <a:xfrm>
            <a:off x="6478522" y="3341093"/>
            <a:ext cx="4233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800" b="1" dirty="0">
                <a:latin typeface="Montserrat Light" pitchFamily="2" charset="77"/>
              </a:rPr>
              <a:t>Improving our circular economy and waste management issues</a:t>
            </a:r>
          </a:p>
        </p:txBody>
      </p:sp>
    </p:spTree>
    <p:extLst>
      <p:ext uri="{BB962C8B-B14F-4D97-AF65-F5344CB8AC3E}">
        <p14:creationId xmlns:p14="http://schemas.microsoft.com/office/powerpoint/2010/main" val="29551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"/>
          <p:cNvSpPr txBox="1">
            <a:spLocks noGrp="1"/>
          </p:cNvSpPr>
          <p:nvPr>
            <p:ph type="title"/>
          </p:nvPr>
        </p:nvSpPr>
        <p:spPr>
          <a:xfrm>
            <a:off x="815840" y="628682"/>
            <a:ext cx="10573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dirty="0">
                <a:latin typeface="Montserrat Light" pitchFamily="2" charset="77"/>
              </a:rPr>
              <a:t>THE CIRCULAR ECONOMY</a:t>
            </a:r>
            <a:endParaRPr sz="3600" dirty="0">
              <a:latin typeface="Montserrat Light" pitchFamily="2" charset="77"/>
            </a:endParaRPr>
          </a:p>
        </p:txBody>
      </p:sp>
      <p:sp>
        <p:nvSpPr>
          <p:cNvPr id="352" name="Google Shape;352;p25"/>
          <p:cNvSpPr txBox="1">
            <a:spLocks noGrp="1"/>
          </p:cNvSpPr>
          <p:nvPr>
            <p:ph type="sldNum" idx="12"/>
          </p:nvPr>
        </p:nvSpPr>
        <p:spPr>
          <a:xfrm>
            <a:off x="9614076" y="657602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900">
                <a:latin typeface="Montserrat Light" pitchFamily="2" charset="77"/>
              </a:rPr>
              <a:t>5</a:t>
            </a:fld>
            <a:endParaRPr sz="900">
              <a:latin typeface="Montserrat Light" pitchFamily="2" charset="77"/>
            </a:endParaRPr>
          </a:p>
        </p:txBody>
      </p:sp>
      <p:sp>
        <p:nvSpPr>
          <p:cNvPr id="354" name="Google Shape;354;p25"/>
          <p:cNvSpPr/>
          <p:nvPr/>
        </p:nvSpPr>
        <p:spPr>
          <a:xfrm rot="1491990">
            <a:off x="4077601" y="2380445"/>
            <a:ext cx="2575472" cy="26749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0326" y="32739"/>
                </a:moveTo>
                <a:lnTo>
                  <a:pt x="110326" y="32739"/>
                </a:lnTo>
                <a:cubicBezTo>
                  <a:pt x="119156" y="49098"/>
                  <a:pt x="119513" y="68733"/>
                  <a:pt x="111285" y="85404"/>
                </a:cubicBezTo>
                <a:cubicBezTo>
                  <a:pt x="103057" y="102075"/>
                  <a:pt x="87266" y="113710"/>
                  <a:pt x="68930" y="116613"/>
                </a:cubicBezTo>
                <a:lnTo>
                  <a:pt x="68951" y="119176"/>
                </a:lnTo>
                <a:lnTo>
                  <a:pt x="60406" y="108875"/>
                </a:lnTo>
                <a:lnTo>
                  <a:pt x="68766" y="96930"/>
                </a:lnTo>
                <a:lnTo>
                  <a:pt x="68787" y="99434"/>
                </a:lnTo>
                <a:lnTo>
                  <a:pt x="68787" y="99434"/>
                </a:lnTo>
                <a:cubicBezTo>
                  <a:pt x="80842" y="96645"/>
                  <a:pt x="90933" y="88291"/>
                  <a:pt x="96080" y="76838"/>
                </a:cubicBezTo>
                <a:cubicBezTo>
                  <a:pt x="101227" y="65385"/>
                  <a:pt x="100843" y="52142"/>
                  <a:pt x="95040" y="41019"/>
                </a:cubicBezTo>
                <a:close/>
              </a:path>
            </a:pathLst>
          </a:custGeom>
          <a:solidFill>
            <a:schemeClr val="lt2">
              <a:alpha val="35690"/>
            </a:schemeClr>
          </a:solidFill>
          <a:ln w="12700" cap="flat" cmpd="sng">
            <a:solidFill>
              <a:schemeClr val="dk1">
                <a:alpha val="2275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55" name="Google Shape;355;p25"/>
          <p:cNvSpPr/>
          <p:nvPr/>
        </p:nvSpPr>
        <p:spPr>
          <a:xfrm rot="1491990">
            <a:off x="4077601" y="2380445"/>
            <a:ext cx="2575472" cy="26749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9426" y="117124"/>
                </a:moveTo>
                <a:lnTo>
                  <a:pt x="59426" y="117124"/>
                </a:lnTo>
                <a:cubicBezTo>
                  <a:pt x="40909" y="116937"/>
                  <a:pt x="23636" y="107752"/>
                  <a:pt x="13104" y="92491"/>
                </a:cubicBezTo>
                <a:cubicBezTo>
                  <a:pt x="2572" y="77230"/>
                  <a:pt x="92" y="57795"/>
                  <a:pt x="6455" y="40371"/>
                </a:cubicBezTo>
                <a:lnTo>
                  <a:pt x="3970" y="39045"/>
                </a:lnTo>
                <a:lnTo>
                  <a:pt x="17174" y="37147"/>
                </a:lnTo>
                <a:lnTo>
                  <a:pt x="24178" y="49829"/>
                </a:lnTo>
                <a:lnTo>
                  <a:pt x="21743" y="48530"/>
                </a:lnTo>
                <a:lnTo>
                  <a:pt x="21743" y="48530"/>
                </a:lnTo>
                <a:cubicBezTo>
                  <a:pt x="18215" y="60743"/>
                  <a:pt x="20511" y="73936"/>
                  <a:pt x="27946" y="84169"/>
                </a:cubicBezTo>
                <a:cubicBezTo>
                  <a:pt x="35381" y="94403"/>
                  <a:pt x="47095" y="100494"/>
                  <a:pt x="59592" y="100624"/>
                </a:cubicBezTo>
                <a:close/>
              </a:path>
            </a:pathLst>
          </a:custGeom>
          <a:solidFill>
            <a:schemeClr val="lt2">
              <a:alpha val="35690"/>
            </a:schemeClr>
          </a:solidFill>
          <a:ln w="12700" cap="flat" cmpd="sng">
            <a:solidFill>
              <a:schemeClr val="dk1">
                <a:alpha val="2275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56" name="Google Shape;356;p25"/>
          <p:cNvSpPr/>
          <p:nvPr/>
        </p:nvSpPr>
        <p:spPr>
          <a:xfrm rot="1491990">
            <a:off x="4077601" y="2380445"/>
            <a:ext cx="2575472" cy="26749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109" y="31543"/>
                </a:moveTo>
                <a:lnTo>
                  <a:pt x="10109" y="31543"/>
                </a:lnTo>
                <a:cubicBezTo>
                  <a:pt x="19564" y="14911"/>
                  <a:pt x="36659" y="4081"/>
                  <a:pt x="55713" y="2652"/>
                </a:cubicBezTo>
                <a:cubicBezTo>
                  <a:pt x="74766" y="1222"/>
                  <a:pt x="93281" y="9382"/>
                  <a:pt x="105103" y="24417"/>
                </a:cubicBezTo>
                <a:lnTo>
                  <a:pt x="107269" y="23154"/>
                </a:lnTo>
                <a:lnTo>
                  <a:pt x="101944" y="35539"/>
                </a:lnTo>
                <a:lnTo>
                  <a:pt x="87507" y="34679"/>
                </a:lnTo>
                <a:lnTo>
                  <a:pt x="89652" y="33428"/>
                </a:lnTo>
                <a:lnTo>
                  <a:pt x="89652" y="33428"/>
                </a:lnTo>
                <a:cubicBezTo>
                  <a:pt x="81191" y="23618"/>
                  <a:pt x="68586" y="18604"/>
                  <a:pt x="55842" y="19979"/>
                </a:cubicBezTo>
                <a:cubicBezTo>
                  <a:pt x="43099" y="21355"/>
                  <a:pt x="31803" y="28949"/>
                  <a:pt x="25545" y="40347"/>
                </a:cubicBezTo>
                <a:close/>
              </a:path>
            </a:pathLst>
          </a:custGeom>
          <a:solidFill>
            <a:schemeClr val="lt2">
              <a:alpha val="35690"/>
            </a:schemeClr>
          </a:solidFill>
          <a:ln w="19050" cap="flat" cmpd="sng">
            <a:solidFill>
              <a:srgbClr val="000000">
                <a:alpha val="2275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57" name="Google Shape;357;p25"/>
          <p:cNvSpPr/>
          <p:nvPr/>
        </p:nvSpPr>
        <p:spPr>
          <a:xfrm rot="5400000">
            <a:off x="1839644" y="2203442"/>
            <a:ext cx="3419983" cy="319229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9892" y="17805"/>
                </a:moveTo>
                <a:cubicBezTo>
                  <a:pt x="122209" y="38789"/>
                  <a:pt x="124346" y="73450"/>
                  <a:pt x="104775" y="97003"/>
                </a:cubicBezTo>
                <a:lnTo>
                  <a:pt x="106106" y="98401"/>
                </a:lnTo>
                <a:lnTo>
                  <a:pt x="94956" y="96728"/>
                </a:lnTo>
                <a:lnTo>
                  <a:pt x="93327" y="84974"/>
                </a:lnTo>
                <a:lnTo>
                  <a:pt x="94658" y="86372"/>
                </a:lnTo>
                <a:cubicBezTo>
                  <a:pt x="108893" y="68814"/>
                  <a:pt x="106761" y="43596"/>
                  <a:pt x="89767" y="2851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58" name="Google Shape;358;p25"/>
          <p:cNvSpPr/>
          <p:nvPr/>
        </p:nvSpPr>
        <p:spPr>
          <a:xfrm rot="5400000">
            <a:off x="1761662" y="2070696"/>
            <a:ext cx="3635400" cy="3346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8315" y="102948"/>
                </a:moveTo>
                <a:lnTo>
                  <a:pt x="98315" y="102948"/>
                </a:lnTo>
                <a:cubicBezTo>
                  <a:pt x="78475" y="120524"/>
                  <a:pt x="49158" y="122333"/>
                  <a:pt x="27294" y="107330"/>
                </a:cubicBezTo>
                <a:lnTo>
                  <a:pt x="25782" y="109049"/>
                </a:lnTo>
                <a:lnTo>
                  <a:pt x="26534" y="98051"/>
                </a:lnTo>
                <a:lnTo>
                  <a:pt x="38063" y="95085"/>
                </a:lnTo>
                <a:lnTo>
                  <a:pt x="36582" y="96770"/>
                </a:lnTo>
                <a:lnTo>
                  <a:pt x="36582" y="96770"/>
                </a:lnTo>
                <a:cubicBezTo>
                  <a:pt x="53145" y="106697"/>
                  <a:pt x="74435" y="105042"/>
                  <a:pt x="89157" y="926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59" name="Google Shape;359;p25"/>
          <p:cNvSpPr/>
          <p:nvPr/>
        </p:nvSpPr>
        <p:spPr>
          <a:xfrm rot="5400000">
            <a:off x="1841834" y="1990523"/>
            <a:ext cx="3474769" cy="334621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9765" y="102360"/>
                </a:moveTo>
                <a:lnTo>
                  <a:pt x="19765" y="102360"/>
                </a:lnTo>
                <a:cubicBezTo>
                  <a:pt x="-2449" y="81355"/>
                  <a:pt x="-4678" y="46814"/>
                  <a:pt x="14652" y="23139"/>
                </a:cubicBezTo>
                <a:lnTo>
                  <a:pt x="13557" y="22008"/>
                </a:lnTo>
                <a:lnTo>
                  <a:pt x="24723" y="23571"/>
                </a:lnTo>
                <a:lnTo>
                  <a:pt x="26442" y="35314"/>
                </a:lnTo>
                <a:lnTo>
                  <a:pt x="25347" y="34183"/>
                </a:lnTo>
                <a:lnTo>
                  <a:pt x="25347" y="34183"/>
                </a:lnTo>
                <a:cubicBezTo>
                  <a:pt x="11517" y="51572"/>
                  <a:pt x="13713" y="76308"/>
                  <a:pt x="30404" y="9115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60" name="Google Shape;360;p25"/>
          <p:cNvSpPr txBox="1"/>
          <p:nvPr/>
        </p:nvSpPr>
        <p:spPr>
          <a:xfrm>
            <a:off x="5529772" y="2201388"/>
            <a:ext cx="18825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MANUFACTURING</a:t>
            </a:r>
            <a:endParaRPr b="0" i="0" u="none" strike="noStrike" cap="none" dirty="0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61" name="Google Shape;361;p25"/>
          <p:cNvSpPr txBox="1"/>
          <p:nvPr/>
        </p:nvSpPr>
        <p:spPr>
          <a:xfrm>
            <a:off x="5306515" y="5052265"/>
            <a:ext cx="15270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CONSUMPTION</a:t>
            </a:r>
            <a:endParaRPr b="1" i="0" u="none" strike="noStrike" cap="none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&amp; USAGE </a:t>
            </a:r>
            <a:endParaRPr b="0" i="0" u="none" strike="noStrike" cap="none" dirty="0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62" name="Google Shape;362;p25"/>
          <p:cNvSpPr txBox="1"/>
          <p:nvPr/>
        </p:nvSpPr>
        <p:spPr>
          <a:xfrm>
            <a:off x="4595379" y="3655090"/>
            <a:ext cx="12858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RECYCLING</a:t>
            </a:r>
            <a:endParaRPr b="0" i="0" u="none" strike="noStrike" cap="none" dirty="0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63" name="Google Shape;363;p25"/>
          <p:cNvSpPr txBox="1"/>
          <p:nvPr/>
        </p:nvSpPr>
        <p:spPr>
          <a:xfrm>
            <a:off x="3250583" y="5168515"/>
            <a:ext cx="8760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1" i="0" u="none" strike="noStrike" cap="none" dirty="0">
                <a:solidFill>
                  <a:srgbClr val="FFFFFF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WASTE </a:t>
            </a:r>
            <a:endParaRPr b="0" i="0" u="none" strike="noStrike" cap="none" dirty="0">
              <a:solidFill>
                <a:srgbClr val="FFFFFF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64" name="Google Shape;364;p25"/>
          <p:cNvSpPr txBox="1"/>
          <p:nvPr/>
        </p:nvSpPr>
        <p:spPr>
          <a:xfrm>
            <a:off x="2963183" y="2141932"/>
            <a:ext cx="14508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1" i="0" u="none" strike="noStrike" cap="none">
                <a:solidFill>
                  <a:srgbClr val="FFFFFF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RESOURCE</a:t>
            </a:r>
            <a:endParaRPr b="0" i="0" u="none" strike="noStrike" cap="none">
              <a:solidFill>
                <a:srgbClr val="FFFFFF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65" name="Google Shape;365;p25"/>
          <p:cNvSpPr txBox="1"/>
          <p:nvPr/>
        </p:nvSpPr>
        <p:spPr>
          <a:xfrm>
            <a:off x="644111" y="3394595"/>
            <a:ext cx="1309379" cy="56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D7B3E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PLAGAZI </a:t>
            </a:r>
            <a:br>
              <a:rPr lang="en-US" sz="1800" b="1" i="0" u="none" strike="noStrike" cap="none" dirty="0">
                <a:solidFill>
                  <a:srgbClr val="0D7B3E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</a:br>
            <a:r>
              <a:rPr lang="en-US" sz="1800" b="1" i="0" u="none" strike="noStrike" cap="none" dirty="0">
                <a:solidFill>
                  <a:srgbClr val="0D7B3E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PROCESS</a:t>
            </a:r>
            <a:endParaRPr sz="1800" b="0" i="0" u="none" strike="noStrike" cap="none" dirty="0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66" name="Google Shape;366;p25"/>
          <p:cNvSpPr/>
          <p:nvPr/>
        </p:nvSpPr>
        <p:spPr>
          <a:xfrm>
            <a:off x="7575209" y="2860423"/>
            <a:ext cx="4335741" cy="817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b="0" i="0" u="none" strike="noStrike" cap="none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367" name="Google Shape;367;p25"/>
          <p:cNvSpPr/>
          <p:nvPr/>
        </p:nvSpPr>
        <p:spPr>
          <a:xfrm flipH="1">
            <a:off x="7575209" y="3199438"/>
            <a:ext cx="4294177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Manages all types of waste:</a:t>
            </a:r>
            <a:endParaRPr b="0" i="0" u="none" strike="noStrike" cap="none" dirty="0">
              <a:solidFill>
                <a:srgbClr val="000000"/>
              </a:solidFill>
              <a:latin typeface="Montserrat Light" pitchFamily="2" charset="77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GB" b="0" i="0" u="none" strike="noStrike" cap="none" dirty="0">
                <a:solidFill>
                  <a:srgbClr val="000000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Auto shredder residues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GB" b="0" i="0" u="none" strike="noStrike" cap="none" dirty="0">
                <a:solidFill>
                  <a:srgbClr val="000000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Medical waste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GB" b="0" i="0" u="none" strike="noStrike" cap="none" dirty="0">
                <a:solidFill>
                  <a:srgbClr val="000000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Plastic waste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GB" b="0" i="0" u="none" strike="noStrike" cap="none" dirty="0">
                <a:solidFill>
                  <a:srgbClr val="000000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Industrial waste</a:t>
            </a:r>
            <a:endParaRPr b="0" i="0" u="none" strike="noStrike" cap="none" dirty="0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368" name="Google Shape;368;p25"/>
          <p:cNvSpPr txBox="1"/>
          <p:nvPr/>
        </p:nvSpPr>
        <p:spPr>
          <a:xfrm>
            <a:off x="2995988" y="1605015"/>
            <a:ext cx="359494" cy="33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1" i="0" u="none" strike="noStrike" cap="none" dirty="0">
                <a:solidFill>
                  <a:srgbClr val="0D7B3E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H2</a:t>
            </a:r>
            <a:endParaRPr b="0" i="0" u="none" strike="noStrike" cap="none" dirty="0">
              <a:solidFill>
                <a:srgbClr val="000000"/>
              </a:solidFill>
              <a:latin typeface="Montserrat Light" pitchFamily="2" charset="77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57FADB-5D5B-E145-B764-094A2A39695E}"/>
              </a:ext>
            </a:extLst>
          </p:cNvPr>
          <p:cNvSpPr/>
          <p:nvPr/>
        </p:nvSpPr>
        <p:spPr>
          <a:xfrm>
            <a:off x="2289650" y="6358768"/>
            <a:ext cx="3067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E" sz="1100" dirty="0">
                <a:solidFill>
                  <a:srgbClr val="087D3F"/>
                </a:solidFill>
                <a:latin typeface="Lato" panose="020F0502020204030203" pitchFamily="34" charset="0"/>
              </a:rPr>
              <a:t>®</a:t>
            </a:r>
            <a:endParaRPr lang="en-SE" sz="1100" dirty="0">
              <a:solidFill>
                <a:srgbClr val="087D3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/>
      <p:bldP spid="358" grpId="0" animBg="1"/>
      <p:bldP spid="359" grpId="0" animBg="1"/>
      <p:bldP spid="363" grpId="0"/>
      <p:bldP spid="364" grpId="0"/>
      <p:bldP spid="365" grpId="0"/>
      <p:bldP spid="366" grpId="0"/>
      <p:bldP spid="367" grpId="0"/>
      <p:bldP spid="3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CC836E-8182-FE44-A77A-31660082FA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1E4C8-B751-EC43-BFEC-E386E6813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" r="-1856" b="26087"/>
          <a:stretch/>
        </p:blipFill>
        <p:spPr>
          <a:xfrm>
            <a:off x="0" y="1345831"/>
            <a:ext cx="12128649" cy="3742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A7983F-C587-6A42-B3A3-E9594F66BA12}"/>
              </a:ext>
            </a:extLst>
          </p:cNvPr>
          <p:cNvSpPr/>
          <p:nvPr/>
        </p:nvSpPr>
        <p:spPr>
          <a:xfrm>
            <a:off x="809400" y="608586"/>
            <a:ext cx="5049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Montserrat Light" pitchFamily="2" charset="77"/>
                <a:sym typeface="Arial Narrow"/>
              </a:rPr>
              <a:t>THE PLAGAZI PROCESS</a:t>
            </a:r>
            <a:endParaRPr lang="en-SE" sz="3200" dirty="0"/>
          </a:p>
        </p:txBody>
      </p:sp>
    </p:spTree>
    <p:extLst>
      <p:ext uri="{BB962C8B-B14F-4D97-AF65-F5344CB8AC3E}">
        <p14:creationId xmlns:p14="http://schemas.microsoft.com/office/powerpoint/2010/main" val="3753280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A42B28-12B7-E94B-819A-27FCA56EB03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37800" y="6027437"/>
            <a:ext cx="28448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DB18F-BFF3-3E40-85E7-0238B43AF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9" r="36243"/>
          <a:stretch/>
        </p:blipFill>
        <p:spPr>
          <a:xfrm>
            <a:off x="2038480" y="1842667"/>
            <a:ext cx="6669799" cy="4234015"/>
          </a:xfrm>
          <a:prstGeom prst="rect">
            <a:avLst/>
          </a:prstGeom>
        </p:spPr>
      </p:pic>
      <p:sp>
        <p:nvSpPr>
          <p:cNvPr id="8" name="Google Shape;647;p46">
            <a:extLst>
              <a:ext uri="{FF2B5EF4-FFF2-40B4-BE49-F238E27FC236}">
                <a16:creationId xmlns:a16="http://schemas.microsoft.com/office/drawing/2014/main" id="{C2721660-EFD6-6E42-9966-0DC3985BB8CD}"/>
              </a:ext>
            </a:extLst>
          </p:cNvPr>
          <p:cNvSpPr txBox="1">
            <a:spLocks/>
          </p:cNvSpPr>
          <p:nvPr/>
        </p:nvSpPr>
        <p:spPr>
          <a:xfrm>
            <a:off x="811040" y="650400"/>
            <a:ext cx="1086542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0" dirty="0">
                <a:latin typeface="Montserrat Light" pitchFamily="2" charset="77"/>
              </a:rPr>
              <a:t>GREEN HYDROGEN PRODUCTION: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907D8-8817-BB4D-AC34-84F72A894CF2}"/>
              </a:ext>
            </a:extLst>
          </p:cNvPr>
          <p:cNvSpPr txBox="1"/>
          <p:nvPr/>
        </p:nvSpPr>
        <p:spPr>
          <a:xfrm>
            <a:off x="8652857" y="5245685"/>
            <a:ext cx="2844800" cy="830997"/>
          </a:xfrm>
          <a:prstGeom prst="rect">
            <a:avLst/>
          </a:prstGeom>
          <a:solidFill>
            <a:srgbClr val="008136"/>
          </a:solidFill>
        </p:spPr>
        <p:txBody>
          <a:bodyPr wrap="square" rtlCol="0">
            <a:spAutoFit/>
          </a:bodyPr>
          <a:lstStyle/>
          <a:p>
            <a:r>
              <a:rPr lang="en-CH" sz="1600" b="1" dirty="0">
                <a:solidFill>
                  <a:schemeClr val="bg1"/>
                </a:solidFill>
                <a:latin typeface="Montserrat" pitchFamily="2" charset="77"/>
              </a:rPr>
              <a:t>De-carbonazing our environment by removal of unrecycable waste</a:t>
            </a:r>
          </a:p>
        </p:txBody>
      </p:sp>
      <p:pic>
        <p:nvPicPr>
          <p:cNvPr id="1026" name="Picture 2" descr="DNV - Wikipedia">
            <a:extLst>
              <a:ext uri="{FF2B5EF4-FFF2-40B4-BE49-F238E27FC236}">
                <a16:creationId xmlns:a16="http://schemas.microsoft.com/office/drawing/2014/main" id="{DD7D0AC9-8F4A-E248-8A48-4C1E34FC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857" y="4580352"/>
            <a:ext cx="1500663" cy="6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77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6"/>
          <p:cNvSpPr txBox="1">
            <a:spLocks noGrp="1"/>
          </p:cNvSpPr>
          <p:nvPr>
            <p:ph type="title"/>
          </p:nvPr>
        </p:nvSpPr>
        <p:spPr>
          <a:xfrm>
            <a:off x="805330" y="750614"/>
            <a:ext cx="6730798" cy="85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dirty="0">
                <a:solidFill>
                  <a:schemeClr val="tx1"/>
                </a:solidFill>
                <a:latin typeface="Montserrat Light" pitchFamily="2" charset="77"/>
              </a:rPr>
            </a:br>
            <a:r>
              <a:rPr lang="en-US" sz="3600" b="0" dirty="0">
                <a:solidFill>
                  <a:schemeClr val="tx1"/>
                </a:solidFill>
                <a:latin typeface="Montserrat Light" pitchFamily="2" charset="77"/>
              </a:rPr>
              <a:t>BUSINESS CASE EXAMPLE:</a:t>
            </a:r>
            <a:br>
              <a:rPr lang="en-US" sz="3200" dirty="0">
                <a:solidFill>
                  <a:schemeClr val="tx1"/>
                </a:solidFill>
                <a:latin typeface="Montserrat Light" pitchFamily="2" charset="77"/>
              </a:rPr>
            </a:br>
            <a:r>
              <a:rPr lang="en-US" sz="1600" b="0" dirty="0">
                <a:solidFill>
                  <a:schemeClr val="tx1"/>
                </a:solidFill>
                <a:latin typeface="Montserrat Light" pitchFamily="2" charset="77"/>
                <a:sym typeface="Arial Narrow"/>
              </a:rPr>
              <a:t>Customer Point of View - One HE6000 Plant:</a:t>
            </a:r>
            <a:br>
              <a:rPr lang="en-US" sz="3200" dirty="0">
                <a:solidFill>
                  <a:schemeClr val="tx1"/>
                </a:solidFill>
                <a:latin typeface="Montserrat Light" pitchFamily="2" charset="77"/>
              </a:rPr>
            </a:br>
            <a:endParaRPr sz="3200" dirty="0">
              <a:solidFill>
                <a:schemeClr val="tx1"/>
              </a:solidFill>
              <a:latin typeface="Montserrat Light" pitchFamily="2" charset="77"/>
            </a:endParaRPr>
          </a:p>
        </p:txBody>
      </p:sp>
      <p:sp>
        <p:nvSpPr>
          <p:cNvPr id="633" name="Google Shape;633;p4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800">
                <a:latin typeface="Montserrat Light" pitchFamily="2" charset="77"/>
              </a:rPr>
              <a:t>8</a:t>
            </a:fld>
            <a:endParaRPr sz="800" dirty="0">
              <a:latin typeface="Montserrat Light" pitchFamily="2" charset="77"/>
            </a:endParaRPr>
          </a:p>
        </p:txBody>
      </p:sp>
      <p:sp>
        <p:nvSpPr>
          <p:cNvPr id="634" name="Google Shape;634;p46"/>
          <p:cNvSpPr txBox="1"/>
          <p:nvPr/>
        </p:nvSpPr>
        <p:spPr>
          <a:xfrm>
            <a:off x="831397" y="5591479"/>
            <a:ext cx="1147881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€70 m</a:t>
            </a:r>
            <a:b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</a:b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sym typeface="Arial Narrow"/>
              </a:rPr>
              <a:t>PP&amp;E </a:t>
            </a: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Investment</a:t>
            </a:r>
            <a:endParaRPr sz="1000" baseline="30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635" name="Google Shape;635;p46"/>
          <p:cNvSpPr/>
          <p:nvPr/>
        </p:nvSpPr>
        <p:spPr>
          <a:xfrm>
            <a:off x="1147958" y="5116565"/>
            <a:ext cx="432000" cy="432000"/>
          </a:xfrm>
          <a:prstGeom prst="ellipse">
            <a:avLst/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endParaRPr sz="1200" b="1" i="0" u="none" strike="noStrike" cap="none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36" name="Google Shape;636;p4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958" y="5188565"/>
            <a:ext cx="28800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6"/>
          <p:cNvSpPr txBox="1"/>
          <p:nvPr/>
        </p:nvSpPr>
        <p:spPr>
          <a:xfrm>
            <a:off x="3830797" y="2788530"/>
            <a:ext cx="137506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6 000-ton H2</a:t>
            </a:r>
            <a:endParaRPr sz="1200" b="1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Yearly production capacity</a:t>
            </a:r>
            <a:endParaRPr sz="1000" baseline="30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638" name="Google Shape;638;p46"/>
          <p:cNvSpPr/>
          <p:nvPr/>
        </p:nvSpPr>
        <p:spPr>
          <a:xfrm>
            <a:off x="4091463" y="2282485"/>
            <a:ext cx="432000" cy="432000"/>
          </a:xfrm>
          <a:prstGeom prst="ellipse">
            <a:avLst/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endParaRPr sz="1200" b="1" i="0" u="none" strike="noStrike" cap="none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39" name="Google Shape;639;p4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3463" y="2354485"/>
            <a:ext cx="28800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6"/>
          <p:cNvSpPr txBox="1"/>
          <p:nvPr/>
        </p:nvSpPr>
        <p:spPr>
          <a:xfrm>
            <a:off x="4381458" y="4120592"/>
            <a:ext cx="1235425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€2.8/kg</a:t>
            </a:r>
            <a:b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</a:b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Production cost</a:t>
            </a:r>
            <a:endParaRPr sz="1000" baseline="30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641" name="Google Shape;641;p46"/>
          <p:cNvSpPr/>
          <p:nvPr/>
        </p:nvSpPr>
        <p:spPr>
          <a:xfrm>
            <a:off x="4789812" y="3660850"/>
            <a:ext cx="432000" cy="432000"/>
          </a:xfrm>
          <a:prstGeom prst="ellipse">
            <a:avLst/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endParaRPr sz="1200" b="1" i="0" u="none" strike="noStrike" cap="none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42" name="Google Shape;642;p4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0589" y="3729194"/>
            <a:ext cx="28800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46"/>
          <p:cNvSpPr txBox="1"/>
          <p:nvPr/>
        </p:nvSpPr>
        <p:spPr>
          <a:xfrm>
            <a:off x="8105465" y="2583686"/>
            <a:ext cx="1061797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65 %</a:t>
            </a:r>
            <a:b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</a:b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Avg. EBITDA Margin</a:t>
            </a:r>
            <a:endParaRPr sz="1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644" name="Google Shape;644;p46"/>
          <p:cNvSpPr txBox="1"/>
          <p:nvPr/>
        </p:nvSpPr>
        <p:spPr>
          <a:xfrm>
            <a:off x="9396320" y="2590496"/>
            <a:ext cx="11406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  €70 m</a:t>
            </a:r>
            <a:b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</a:b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ROI (excl. investment)</a:t>
            </a:r>
            <a:endParaRPr sz="1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645" name="Google Shape;645;p46"/>
          <p:cNvSpPr txBox="1"/>
          <p:nvPr/>
        </p:nvSpPr>
        <p:spPr>
          <a:xfrm>
            <a:off x="6986389" y="2590496"/>
            <a:ext cx="9360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5-6 Years</a:t>
            </a:r>
            <a:b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</a:b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Project Breakeven</a:t>
            </a:r>
            <a:endParaRPr sz="1000" baseline="30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646" name="Google Shape;646;p46"/>
          <p:cNvSpPr/>
          <p:nvPr/>
        </p:nvSpPr>
        <p:spPr>
          <a:xfrm>
            <a:off x="805330" y="1785974"/>
            <a:ext cx="4679667" cy="287572"/>
          </a:xfrm>
          <a:prstGeom prst="roundRect">
            <a:avLst>
              <a:gd name="adj" fmla="val 16667"/>
            </a:avLst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1" dirty="0">
                <a:solidFill>
                  <a:schemeClr val="lt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BUSINESS CASE DETAILS:</a:t>
            </a:r>
            <a:endParaRPr sz="1100" dirty="0">
              <a:latin typeface="Montserrat Light" pitchFamily="2" charset="77"/>
            </a:endParaRPr>
          </a:p>
        </p:txBody>
      </p:sp>
      <p:sp>
        <p:nvSpPr>
          <p:cNvPr id="647" name="Google Shape;647;p46"/>
          <p:cNvSpPr/>
          <p:nvPr/>
        </p:nvSpPr>
        <p:spPr>
          <a:xfrm rot="5400000">
            <a:off x="6386613" y="2746646"/>
            <a:ext cx="666300" cy="167100"/>
          </a:xfrm>
          <a:prstGeom prst="triangle">
            <a:avLst>
              <a:gd name="adj" fmla="val 50000"/>
            </a:avLst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648" name="Google Shape;648;p46"/>
          <p:cNvCxnSpPr>
            <a:cxnSpLocks/>
          </p:cNvCxnSpPr>
          <p:nvPr/>
        </p:nvCxnSpPr>
        <p:spPr>
          <a:xfrm>
            <a:off x="6034113" y="1961212"/>
            <a:ext cx="0" cy="4599413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9" name="Google Shape;649;p46"/>
          <p:cNvSpPr/>
          <p:nvPr/>
        </p:nvSpPr>
        <p:spPr>
          <a:xfrm>
            <a:off x="2255507" y="3657278"/>
            <a:ext cx="431700" cy="431700"/>
          </a:xfrm>
          <a:prstGeom prst="ellipse">
            <a:avLst/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endParaRPr b="1" i="0" u="none" strike="noStrike" cap="none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50" name="Google Shape;650;p4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810" y="3729194"/>
            <a:ext cx="287867" cy="287867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46"/>
          <p:cNvSpPr/>
          <p:nvPr/>
        </p:nvSpPr>
        <p:spPr>
          <a:xfrm>
            <a:off x="6541427" y="1781743"/>
            <a:ext cx="4841150" cy="293945"/>
          </a:xfrm>
          <a:prstGeom prst="roundRect">
            <a:avLst>
              <a:gd name="adj" fmla="val 16667"/>
            </a:avLst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 Narrow"/>
              <a:buNone/>
            </a:pPr>
            <a:r>
              <a:rPr lang="sv-SE" sz="1200" b="1" dirty="0">
                <a:solidFill>
                  <a:schemeClr val="lt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CUSTOMER FINANCIAL OUTCOME:</a:t>
            </a:r>
            <a:endParaRPr sz="1200" b="1" i="0" u="none" strike="noStrike" cap="none" dirty="0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656" name="Google Shape;656;p46"/>
          <p:cNvSpPr txBox="1"/>
          <p:nvPr/>
        </p:nvSpPr>
        <p:spPr>
          <a:xfrm>
            <a:off x="1720393" y="4072667"/>
            <a:ext cx="1531621" cy="75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sym typeface="Arial Narrow"/>
              </a:rPr>
              <a:t>€0.03/kg </a:t>
            </a:r>
            <a:br>
              <a:rPr lang="en-US" sz="1200" b="1" dirty="0">
                <a:solidFill>
                  <a:schemeClr val="dk1"/>
                </a:solidFill>
                <a:latin typeface="Montserrat Light" pitchFamily="2" charset="77"/>
                <a:sym typeface="Arial Narrow"/>
              </a:rPr>
            </a:br>
            <a:r>
              <a:rPr lang="sv-SE" sz="1000" dirty="0">
                <a:solidFill>
                  <a:schemeClr val="dk1"/>
                </a:solidFill>
                <a:latin typeface="Montserrat Light" pitchFamily="2" charset="77"/>
              </a:rPr>
              <a:t>Waste Gate Fee</a:t>
            </a:r>
            <a:endParaRPr sz="1000" dirty="0">
              <a:solidFill>
                <a:schemeClr val="dk1"/>
              </a:solidFill>
              <a:latin typeface="Montserrat Light" pitchFamily="2" charset="77"/>
            </a:endParaRPr>
          </a:p>
        </p:txBody>
      </p:sp>
      <p:sp>
        <p:nvSpPr>
          <p:cNvPr id="2" name="Google Shape;641;p46">
            <a:extLst>
              <a:ext uri="{FF2B5EF4-FFF2-40B4-BE49-F238E27FC236}">
                <a16:creationId xmlns:a16="http://schemas.microsoft.com/office/drawing/2014/main" id="{3F0888ED-F7B8-458E-8A7E-6472311DA140}"/>
              </a:ext>
            </a:extLst>
          </p:cNvPr>
          <p:cNvSpPr/>
          <p:nvPr/>
        </p:nvSpPr>
        <p:spPr>
          <a:xfrm>
            <a:off x="1059447" y="3687530"/>
            <a:ext cx="432000" cy="432000"/>
          </a:xfrm>
          <a:prstGeom prst="ellipse">
            <a:avLst/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endParaRPr sz="1200" b="1" i="0" u="none" strike="noStrike" cap="none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" name="Bild 4" descr="Bägare">
            <a:extLst>
              <a:ext uri="{FF2B5EF4-FFF2-40B4-BE49-F238E27FC236}">
                <a16:creationId xmlns:a16="http://schemas.microsoft.com/office/drawing/2014/main" id="{D27337D2-46D9-494F-9B1A-DCF03E0CA2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1389" y="3694064"/>
            <a:ext cx="391085" cy="391085"/>
          </a:xfrm>
          <a:prstGeom prst="rect">
            <a:avLst/>
          </a:prstGeom>
        </p:spPr>
      </p:pic>
      <p:sp>
        <p:nvSpPr>
          <p:cNvPr id="6" name="Google Shape;640;p46">
            <a:extLst>
              <a:ext uri="{FF2B5EF4-FFF2-40B4-BE49-F238E27FC236}">
                <a16:creationId xmlns:a16="http://schemas.microsoft.com/office/drawing/2014/main" id="{B7371F43-99C5-4F96-B138-8DE409C81F25}"/>
              </a:ext>
            </a:extLst>
          </p:cNvPr>
          <p:cNvSpPr txBox="1"/>
          <p:nvPr/>
        </p:nvSpPr>
        <p:spPr>
          <a:xfrm>
            <a:off x="862871" y="4188430"/>
            <a:ext cx="9423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€5.5/kg</a:t>
            </a:r>
            <a:b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</a:b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Hydrogen Price</a:t>
            </a:r>
            <a:endParaRPr sz="1000" baseline="30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7" name="Google Shape;649;p46">
            <a:extLst>
              <a:ext uri="{FF2B5EF4-FFF2-40B4-BE49-F238E27FC236}">
                <a16:creationId xmlns:a16="http://schemas.microsoft.com/office/drawing/2014/main" id="{C78E855E-498E-4F1B-A79C-3F7CC57D7CD4}"/>
              </a:ext>
            </a:extLst>
          </p:cNvPr>
          <p:cNvSpPr/>
          <p:nvPr/>
        </p:nvSpPr>
        <p:spPr>
          <a:xfrm>
            <a:off x="2267377" y="5103879"/>
            <a:ext cx="431700" cy="431700"/>
          </a:xfrm>
          <a:prstGeom prst="ellipse">
            <a:avLst/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endParaRPr b="1" i="0" u="none" strike="noStrike" cap="none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9" name="Google Shape;634;p46">
            <a:extLst>
              <a:ext uri="{FF2B5EF4-FFF2-40B4-BE49-F238E27FC236}">
                <a16:creationId xmlns:a16="http://schemas.microsoft.com/office/drawing/2014/main" id="{5851F4B4-47C9-4189-8F92-6212AF554972}"/>
              </a:ext>
            </a:extLst>
          </p:cNvPr>
          <p:cNvSpPr txBox="1"/>
          <p:nvPr/>
        </p:nvSpPr>
        <p:spPr>
          <a:xfrm>
            <a:off x="1989435" y="5605393"/>
            <a:ext cx="10701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15 years </a:t>
            </a:r>
            <a:b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</a:b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sym typeface="Arial Narrow"/>
              </a:rPr>
              <a:t>Project Horizon</a:t>
            </a:r>
            <a:endParaRPr sz="1000" baseline="30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11" name="Google Shape;649;p46">
            <a:extLst>
              <a:ext uri="{FF2B5EF4-FFF2-40B4-BE49-F238E27FC236}">
                <a16:creationId xmlns:a16="http://schemas.microsoft.com/office/drawing/2014/main" id="{1BF7E26B-63E2-4E2C-B2CF-43ECC1209099}"/>
              </a:ext>
            </a:extLst>
          </p:cNvPr>
          <p:cNvSpPr/>
          <p:nvPr/>
        </p:nvSpPr>
        <p:spPr>
          <a:xfrm>
            <a:off x="1629286" y="2275925"/>
            <a:ext cx="431700" cy="431700"/>
          </a:xfrm>
          <a:prstGeom prst="ellipse">
            <a:avLst/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endParaRPr b="1" i="0" u="none" strike="noStrike" cap="none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12" name="Google Shape;637;p46">
            <a:extLst>
              <a:ext uri="{FF2B5EF4-FFF2-40B4-BE49-F238E27FC236}">
                <a16:creationId xmlns:a16="http://schemas.microsoft.com/office/drawing/2014/main" id="{5C493611-E21C-4185-B210-03EB4F450628}"/>
              </a:ext>
            </a:extLst>
          </p:cNvPr>
          <p:cNvSpPr txBox="1"/>
          <p:nvPr/>
        </p:nvSpPr>
        <p:spPr>
          <a:xfrm>
            <a:off x="1176982" y="2769930"/>
            <a:ext cx="137506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Plastics </a:t>
            </a:r>
            <a:endParaRPr sz="1200" b="1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Type of waste</a:t>
            </a:r>
            <a:endParaRPr sz="1000" baseline="30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13" name="Google Shape;649;p46">
            <a:extLst>
              <a:ext uri="{FF2B5EF4-FFF2-40B4-BE49-F238E27FC236}">
                <a16:creationId xmlns:a16="http://schemas.microsoft.com/office/drawing/2014/main" id="{B15A5CF9-E80E-46C7-8E5B-8E57924D52F5}"/>
              </a:ext>
            </a:extLst>
          </p:cNvPr>
          <p:cNvSpPr/>
          <p:nvPr/>
        </p:nvSpPr>
        <p:spPr>
          <a:xfrm>
            <a:off x="3529542" y="5103879"/>
            <a:ext cx="431700" cy="431700"/>
          </a:xfrm>
          <a:prstGeom prst="ellipse">
            <a:avLst/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endParaRPr b="1" i="0" u="none" strike="noStrike" cap="none" dirty="0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14" name="Google Shape;634;p46">
            <a:extLst>
              <a:ext uri="{FF2B5EF4-FFF2-40B4-BE49-F238E27FC236}">
                <a16:creationId xmlns:a16="http://schemas.microsoft.com/office/drawing/2014/main" id="{5871D6C4-2FC2-4200-ABD2-7933DC1D86FF}"/>
              </a:ext>
            </a:extLst>
          </p:cNvPr>
          <p:cNvSpPr txBox="1"/>
          <p:nvPr/>
        </p:nvSpPr>
        <p:spPr>
          <a:xfrm>
            <a:off x="3251600" y="5605393"/>
            <a:ext cx="10701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50% via Debt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sym typeface="Arial Narrow"/>
              </a:rPr>
              <a:t>Rest of investment via Equity </a:t>
            </a:r>
            <a:b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</a:br>
            <a:endParaRPr lang="en-US" sz="1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aseline="30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15" name="Google Shape;649;p46">
            <a:extLst>
              <a:ext uri="{FF2B5EF4-FFF2-40B4-BE49-F238E27FC236}">
                <a16:creationId xmlns:a16="http://schemas.microsoft.com/office/drawing/2014/main" id="{A84253FD-2794-4784-A822-8E9313C10C58}"/>
              </a:ext>
            </a:extLst>
          </p:cNvPr>
          <p:cNvSpPr/>
          <p:nvPr/>
        </p:nvSpPr>
        <p:spPr>
          <a:xfrm>
            <a:off x="4742874" y="5109972"/>
            <a:ext cx="431700" cy="431700"/>
          </a:xfrm>
          <a:prstGeom prst="ellipse">
            <a:avLst/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endParaRPr b="1" i="0" u="none" strike="noStrike" cap="none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16" name="Google Shape;634;p46">
            <a:extLst>
              <a:ext uri="{FF2B5EF4-FFF2-40B4-BE49-F238E27FC236}">
                <a16:creationId xmlns:a16="http://schemas.microsoft.com/office/drawing/2014/main" id="{E192A1A9-2B7A-492D-8478-4F68316CE559}"/>
              </a:ext>
            </a:extLst>
          </p:cNvPr>
          <p:cNvSpPr txBox="1"/>
          <p:nvPr/>
        </p:nvSpPr>
        <p:spPr>
          <a:xfrm>
            <a:off x="4464932" y="5611486"/>
            <a:ext cx="10701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5%</a:t>
            </a:r>
          </a:p>
          <a:p>
            <a:pPr algn="ctr">
              <a:lnSpc>
                <a:spcPct val="120000"/>
              </a:lnSpc>
            </a:pP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sym typeface="Arial Narrow"/>
              </a:rPr>
              <a:t>WACC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aseline="30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17" name="Google Shape;644;p46">
            <a:extLst>
              <a:ext uri="{FF2B5EF4-FFF2-40B4-BE49-F238E27FC236}">
                <a16:creationId xmlns:a16="http://schemas.microsoft.com/office/drawing/2014/main" id="{485E1D3A-1B2B-4E98-B206-2D4C1BFEF887}"/>
              </a:ext>
            </a:extLst>
          </p:cNvPr>
          <p:cNvSpPr txBox="1"/>
          <p:nvPr/>
        </p:nvSpPr>
        <p:spPr>
          <a:xfrm>
            <a:off x="10347054" y="2588278"/>
            <a:ext cx="1170448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  100%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ROI %</a:t>
            </a:r>
            <a:endParaRPr sz="1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7" name="Bild 26" descr="Vattenflaska">
            <a:extLst>
              <a:ext uri="{FF2B5EF4-FFF2-40B4-BE49-F238E27FC236}">
                <a16:creationId xmlns:a16="http://schemas.microsoft.com/office/drawing/2014/main" id="{041AC81C-AAE9-4363-89AB-AAE404A87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35951" y="2289277"/>
            <a:ext cx="404997" cy="404997"/>
          </a:xfrm>
          <a:prstGeom prst="rect">
            <a:avLst/>
          </a:prstGeom>
        </p:spPr>
      </p:pic>
      <p:pic>
        <p:nvPicPr>
          <p:cNvPr id="29" name="Bild 28" descr="Dagskalender">
            <a:extLst>
              <a:ext uri="{FF2B5EF4-FFF2-40B4-BE49-F238E27FC236}">
                <a16:creationId xmlns:a16="http://schemas.microsoft.com/office/drawing/2014/main" id="{9B0A14CB-12A3-478B-9847-31052C3363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01877" y="5146793"/>
            <a:ext cx="345872" cy="345872"/>
          </a:xfrm>
          <a:prstGeom prst="rect">
            <a:avLst/>
          </a:prstGeom>
        </p:spPr>
      </p:pic>
      <p:pic>
        <p:nvPicPr>
          <p:cNvPr id="31" name="Bild 30" descr="Check">
            <a:extLst>
              <a:ext uri="{FF2B5EF4-FFF2-40B4-BE49-F238E27FC236}">
                <a16:creationId xmlns:a16="http://schemas.microsoft.com/office/drawing/2014/main" id="{0F89936D-4E9C-4C7F-A080-1E63D01D4E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49856" y="5121322"/>
            <a:ext cx="383227" cy="383227"/>
          </a:xfrm>
          <a:prstGeom prst="rect">
            <a:avLst/>
          </a:prstGeom>
        </p:spPr>
      </p:pic>
      <p:pic>
        <p:nvPicPr>
          <p:cNvPr id="33" name="Bild 32" descr="Pengar">
            <a:extLst>
              <a:ext uri="{FF2B5EF4-FFF2-40B4-BE49-F238E27FC236}">
                <a16:creationId xmlns:a16="http://schemas.microsoft.com/office/drawing/2014/main" id="{276B9404-6B9E-4E26-9CCD-61C7CA60FB3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90536" y="5116565"/>
            <a:ext cx="361798" cy="361798"/>
          </a:xfrm>
          <a:prstGeom prst="rect">
            <a:avLst/>
          </a:prstGeom>
        </p:spPr>
      </p:pic>
      <p:sp>
        <p:nvSpPr>
          <p:cNvPr id="21" name="Google Shape;649;p46">
            <a:extLst>
              <a:ext uri="{FF2B5EF4-FFF2-40B4-BE49-F238E27FC236}">
                <a16:creationId xmlns:a16="http://schemas.microsoft.com/office/drawing/2014/main" id="{F720D9E6-BA0C-4C51-B67C-E8B0AA1057E6}"/>
              </a:ext>
            </a:extLst>
          </p:cNvPr>
          <p:cNvSpPr/>
          <p:nvPr/>
        </p:nvSpPr>
        <p:spPr>
          <a:xfrm>
            <a:off x="2876947" y="2280540"/>
            <a:ext cx="431700" cy="431700"/>
          </a:xfrm>
          <a:prstGeom prst="ellipse">
            <a:avLst/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endParaRPr b="1" i="0" u="none" strike="noStrike" cap="none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22" name="Google Shape;637;p46">
            <a:extLst>
              <a:ext uri="{FF2B5EF4-FFF2-40B4-BE49-F238E27FC236}">
                <a16:creationId xmlns:a16="http://schemas.microsoft.com/office/drawing/2014/main" id="{512EDB52-3811-4BF5-A432-A8F934AF5EDB}"/>
              </a:ext>
            </a:extLst>
          </p:cNvPr>
          <p:cNvSpPr txBox="1"/>
          <p:nvPr/>
        </p:nvSpPr>
        <p:spPr>
          <a:xfrm>
            <a:off x="2426487" y="2775476"/>
            <a:ext cx="137506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40 000 ton</a:t>
            </a:r>
            <a:endParaRPr sz="1200" b="1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Amount of waste p.a.</a:t>
            </a:r>
            <a:endParaRPr sz="1000" baseline="30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3" name="Bild 22" descr="Vattenflaska">
            <a:extLst>
              <a:ext uri="{FF2B5EF4-FFF2-40B4-BE49-F238E27FC236}">
                <a16:creationId xmlns:a16="http://schemas.microsoft.com/office/drawing/2014/main" id="{FAD1D508-F865-4055-871F-54D75B692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83612" y="2293892"/>
            <a:ext cx="404997" cy="404997"/>
          </a:xfrm>
          <a:prstGeom prst="rect">
            <a:avLst/>
          </a:prstGeom>
        </p:spPr>
      </p:pic>
      <p:sp>
        <p:nvSpPr>
          <p:cNvPr id="30" name="Google Shape;664;p47">
            <a:extLst>
              <a:ext uri="{FF2B5EF4-FFF2-40B4-BE49-F238E27FC236}">
                <a16:creationId xmlns:a16="http://schemas.microsoft.com/office/drawing/2014/main" id="{08BA4DBA-248D-406B-A596-CCA7F24EC3BB}"/>
              </a:ext>
            </a:extLst>
          </p:cNvPr>
          <p:cNvSpPr txBox="1"/>
          <p:nvPr/>
        </p:nvSpPr>
        <p:spPr>
          <a:xfrm>
            <a:off x="6524435" y="4088312"/>
            <a:ext cx="4993067" cy="23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999" marR="0" lvl="1" indent="-1990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▪"/>
            </a:pPr>
            <a:r>
              <a:rPr lang="en-US" sz="11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Customers where the Plagazi Process would be an </a:t>
            </a:r>
            <a:r>
              <a:rPr lang="en-US" sz="1100" b="1" u="sng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upgrade on current processes</a:t>
            </a:r>
            <a:r>
              <a:rPr lang="en-US" sz="11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: i.e. Waste Management, Recycling or Material Processing.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</a:pPr>
            <a:endParaRPr lang="en-US" sz="11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  <a:p>
            <a:pPr marL="179999" lvl="8" indent="-199049">
              <a:buClr>
                <a:schemeClr val="dk1"/>
              </a:buClr>
              <a:buSzPts val="1900"/>
              <a:buFont typeface="Noto Sans Symbols"/>
              <a:buChar char="▪"/>
            </a:pPr>
            <a:r>
              <a:rPr lang="en-US" sz="11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Customers seeking a </a:t>
            </a:r>
            <a:r>
              <a:rPr lang="en-US" sz="1100" b="1" u="sng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source of hydrogen</a:t>
            </a:r>
            <a:r>
              <a:rPr lang="en-US" sz="11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: i.e. Energy/Gas Pipeline Companies or Chemical Industries.</a:t>
            </a:r>
          </a:p>
          <a:p>
            <a:pPr marL="179999" lvl="8" indent="-199049">
              <a:buClr>
                <a:schemeClr val="dk1"/>
              </a:buClr>
              <a:buSzPts val="1900"/>
              <a:buFont typeface="Noto Sans Symbols"/>
              <a:buChar char="▪"/>
            </a:pPr>
            <a:endParaRPr lang="en-US" sz="11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  <a:p>
            <a:pPr marL="179999" lvl="8" indent="-199049">
              <a:buClr>
                <a:schemeClr val="dk1"/>
              </a:buClr>
              <a:buSzPts val="1900"/>
              <a:buFont typeface="Noto Sans Symbols"/>
              <a:buChar char="▪"/>
            </a:pPr>
            <a:r>
              <a:rPr lang="en-US" sz="11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Customers seeking a financially attractive method to </a:t>
            </a:r>
            <a:r>
              <a:rPr lang="en-US" sz="1100" b="1" u="sng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deal with internally produced waste</a:t>
            </a:r>
            <a:r>
              <a:rPr lang="en-US" sz="11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: i.e. Consumer Good Companies or Heavy Industry.</a:t>
            </a:r>
          </a:p>
        </p:txBody>
      </p:sp>
      <p:sp>
        <p:nvSpPr>
          <p:cNvPr id="32" name="Google Shape;651;p46">
            <a:extLst>
              <a:ext uri="{FF2B5EF4-FFF2-40B4-BE49-F238E27FC236}">
                <a16:creationId xmlns:a16="http://schemas.microsoft.com/office/drawing/2014/main" id="{B2E48E5A-17D8-4B6F-A222-45DCE120D293}"/>
              </a:ext>
            </a:extLst>
          </p:cNvPr>
          <p:cNvSpPr/>
          <p:nvPr/>
        </p:nvSpPr>
        <p:spPr>
          <a:xfrm>
            <a:off x="6583831" y="3591489"/>
            <a:ext cx="4798743" cy="293945"/>
          </a:xfrm>
          <a:prstGeom prst="roundRect">
            <a:avLst>
              <a:gd name="adj" fmla="val 16667"/>
            </a:avLst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 Narrow"/>
              <a:buNone/>
            </a:pPr>
            <a:r>
              <a:rPr lang="sv-SE" sz="1200" b="1" dirty="0">
                <a:solidFill>
                  <a:schemeClr val="lt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CUSTOMER PROFILES:</a:t>
            </a:r>
            <a:endParaRPr sz="1200" b="1" i="0" u="none" strike="noStrike" cap="none" dirty="0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62" name="Google Shape;641;p46">
            <a:extLst>
              <a:ext uri="{FF2B5EF4-FFF2-40B4-BE49-F238E27FC236}">
                <a16:creationId xmlns:a16="http://schemas.microsoft.com/office/drawing/2014/main" id="{C269173B-86E9-43D4-8303-C39896F071E5}"/>
              </a:ext>
            </a:extLst>
          </p:cNvPr>
          <p:cNvSpPr/>
          <p:nvPr/>
        </p:nvSpPr>
        <p:spPr>
          <a:xfrm>
            <a:off x="3498273" y="3669970"/>
            <a:ext cx="432000" cy="432000"/>
          </a:xfrm>
          <a:prstGeom prst="ellipse">
            <a:avLst/>
          </a:prstGeom>
          <a:solidFill>
            <a:srgbClr val="0D7B3E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endParaRPr sz="1200" b="1" i="0" u="none" strike="noStrike" cap="none">
              <a:solidFill>
                <a:schemeClr val="lt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3" name="Google Shape;642;p46">
            <a:extLst>
              <a:ext uri="{FF2B5EF4-FFF2-40B4-BE49-F238E27FC236}">
                <a16:creationId xmlns:a16="http://schemas.microsoft.com/office/drawing/2014/main" id="{388E47B5-D632-4673-B266-7E8DB36EC7B3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050" y="3738314"/>
            <a:ext cx="28800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0;p46">
            <a:extLst>
              <a:ext uri="{FF2B5EF4-FFF2-40B4-BE49-F238E27FC236}">
                <a16:creationId xmlns:a16="http://schemas.microsoft.com/office/drawing/2014/main" id="{12328151-9BEA-4245-8963-23B3FBB87043}"/>
              </a:ext>
            </a:extLst>
          </p:cNvPr>
          <p:cNvSpPr txBox="1"/>
          <p:nvPr/>
        </p:nvSpPr>
        <p:spPr>
          <a:xfrm>
            <a:off x="2933006" y="4135357"/>
            <a:ext cx="1613818" cy="75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€40/ton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Cost of Carbon 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Capture System</a:t>
            </a:r>
            <a:endParaRPr sz="1000" baseline="30000" dirty="0">
              <a:solidFill>
                <a:schemeClr val="dk1"/>
              </a:solidFill>
              <a:latin typeface="Montserrat Light" pitchFamily="2" charset="77"/>
              <a:ea typeface="Arial Narrow"/>
              <a:cs typeface="Arial Narrow"/>
              <a:sym typeface="Arial Narrow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485647-C0BD-B543-AA77-0C67009A9F08}"/>
              </a:ext>
            </a:extLst>
          </p:cNvPr>
          <p:cNvSpPr/>
          <p:nvPr/>
        </p:nvSpPr>
        <p:spPr>
          <a:xfrm>
            <a:off x="2277775" y="6382519"/>
            <a:ext cx="306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E" sz="1000" dirty="0">
                <a:solidFill>
                  <a:srgbClr val="087D3F"/>
                </a:solidFill>
                <a:latin typeface="Montserrat Light" pitchFamily="2" charset="77"/>
              </a:rPr>
              <a:t>®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49"/>
          <p:cNvPicPr preferRelativeResize="0"/>
          <p:nvPr/>
        </p:nvPicPr>
        <p:blipFill rotWithShape="1">
          <a:blip r:embed="rId3">
            <a:alphaModFix/>
          </a:blip>
          <a:srcRect l="21769"/>
          <a:stretch/>
        </p:blipFill>
        <p:spPr>
          <a:xfrm rot="-5400000">
            <a:off x="2692731" y="-2692732"/>
            <a:ext cx="6857999" cy="12243463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9"/>
          <p:cNvSpPr txBox="1">
            <a:spLocks noGrp="1"/>
          </p:cNvSpPr>
          <p:nvPr>
            <p:ph type="title"/>
          </p:nvPr>
        </p:nvSpPr>
        <p:spPr>
          <a:xfrm>
            <a:off x="342899" y="533700"/>
            <a:ext cx="1237773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>
                <a:solidFill>
                  <a:srgbClr val="FFFFFF"/>
                </a:solidFill>
                <a:latin typeface="Montserrat Light" pitchFamily="2" charset="77"/>
              </a:rPr>
              <a:t>PATENTED TECHNOLOGY &amp; PROOF OF CONCEPT  </a:t>
            </a:r>
            <a:endParaRPr sz="3600" b="0" dirty="0">
              <a:solidFill>
                <a:srgbClr val="FFFFFF"/>
              </a:solidFill>
              <a:latin typeface="Montserrat Light" pitchFamily="2" charset="77"/>
            </a:endParaRPr>
          </a:p>
        </p:txBody>
      </p:sp>
      <p:sp>
        <p:nvSpPr>
          <p:cNvPr id="770" name="Google Shape;770;p49"/>
          <p:cNvSpPr txBox="1"/>
          <p:nvPr/>
        </p:nvSpPr>
        <p:spPr>
          <a:xfrm>
            <a:off x="6533336" y="5611386"/>
            <a:ext cx="5948714" cy="213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  <a:t>Plant near Arlington, U.S. | Running since 2011 |</a:t>
            </a:r>
            <a:br>
              <a:rPr lang="en-US" sz="1800" b="1" dirty="0">
                <a:solidFill>
                  <a:srgbClr val="FFFFFF"/>
                </a:solidFill>
                <a:latin typeface="Montserrat Light" pitchFamily="2" charset="77"/>
                <a:ea typeface="Arial Narrow"/>
                <a:cs typeface="Arial Narrow"/>
                <a:sym typeface="Arial Narrow"/>
              </a:rPr>
            </a:br>
            <a:endParaRPr sz="1800" b="1" dirty="0">
              <a:solidFill>
                <a:srgbClr val="FFFFFF"/>
              </a:solidFill>
              <a:latin typeface="Montserrat Light" pitchFamily="2" charset="77"/>
            </a:endParaRPr>
          </a:p>
        </p:txBody>
      </p:sp>
      <p:pic>
        <p:nvPicPr>
          <p:cNvPr id="5" name="Picture 4" descr="A picture containing text, monitor, computer, screen&#10;&#10;Description automatically generated">
            <a:extLst>
              <a:ext uri="{FF2B5EF4-FFF2-40B4-BE49-F238E27FC236}">
                <a16:creationId xmlns:a16="http://schemas.microsoft.com/office/drawing/2014/main" id="{8BE0600E-1977-403B-A20B-94D80CD7F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53" y="6005707"/>
            <a:ext cx="1542060" cy="2429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bar">
  <a:themeElements>
    <a:clrScheme name="plagazi">
      <a:dk1>
        <a:srgbClr val="000000"/>
      </a:dk1>
      <a:lt1>
        <a:srgbClr val="FFFFFF"/>
      </a:lt1>
      <a:dk2>
        <a:srgbClr val="0D7B3E"/>
      </a:dk2>
      <a:lt2>
        <a:srgbClr val="D7D8D7"/>
      </a:lt2>
      <a:accent1>
        <a:srgbClr val="000000"/>
      </a:accent1>
      <a:accent2>
        <a:srgbClr val="9D9E9C"/>
      </a:accent2>
      <a:accent3>
        <a:srgbClr val="13B15A"/>
      </a:accent3>
      <a:accent4>
        <a:srgbClr val="0D7B3E"/>
      </a:accent4>
      <a:accent5>
        <a:srgbClr val="D7D8D7"/>
      </a:accent5>
      <a:accent6>
        <a:srgbClr val="9D9E9C"/>
      </a:accent6>
      <a:hlink>
        <a:srgbClr val="0D7B3E"/>
      </a:hlink>
      <a:folHlink>
        <a:srgbClr val="9D9E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uebar">
  <a:themeElements>
    <a:clrScheme name="plagazi">
      <a:dk1>
        <a:srgbClr val="000000"/>
      </a:dk1>
      <a:lt1>
        <a:srgbClr val="FFFFFF"/>
      </a:lt1>
      <a:dk2>
        <a:srgbClr val="0D7B3E"/>
      </a:dk2>
      <a:lt2>
        <a:srgbClr val="D7D8D7"/>
      </a:lt2>
      <a:accent1>
        <a:srgbClr val="000000"/>
      </a:accent1>
      <a:accent2>
        <a:srgbClr val="9D9E9C"/>
      </a:accent2>
      <a:accent3>
        <a:srgbClr val="13B15A"/>
      </a:accent3>
      <a:accent4>
        <a:srgbClr val="0D7B3E"/>
      </a:accent4>
      <a:accent5>
        <a:srgbClr val="D7D8D7"/>
      </a:accent5>
      <a:accent6>
        <a:srgbClr val="9D9E9C"/>
      </a:accent6>
      <a:hlink>
        <a:srgbClr val="0D7B3E"/>
      </a:hlink>
      <a:folHlink>
        <a:srgbClr val="9D9E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472</Words>
  <Application>Microsoft Macintosh PowerPoint</Application>
  <PresentationFormat>Widescreen</PresentationFormat>
  <Paragraphs>124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Lato</vt:lpstr>
      <vt:lpstr>Noto Sans Symbols</vt:lpstr>
      <vt:lpstr>Arial Narrow</vt:lpstr>
      <vt:lpstr>Montserrat</vt:lpstr>
      <vt:lpstr>Montserrat Light</vt:lpstr>
      <vt:lpstr>Calibri</vt:lpstr>
      <vt:lpstr>Bluebar</vt:lpstr>
      <vt:lpstr>1_Bluebar</vt:lpstr>
      <vt:lpstr>PowerPoint Presentation</vt:lpstr>
      <vt:lpstr>WHY PLAGAZI?</vt:lpstr>
      <vt:lpstr>PowerPoint Presentation</vt:lpstr>
      <vt:lpstr>WHY PLAGAZI?</vt:lpstr>
      <vt:lpstr>THE CIRCULAR ECONOMY</vt:lpstr>
      <vt:lpstr>PowerPoint Presentation</vt:lpstr>
      <vt:lpstr>PowerPoint Presentation</vt:lpstr>
      <vt:lpstr> BUSINESS CASE EXAMPLE: Customer Point of View - One HE6000 Plant: </vt:lpstr>
      <vt:lpstr>PATENTED TECHNOLOGY &amp; PROOF OF CONCEPT  </vt:lpstr>
      <vt:lpstr>ABOUT PLAGAZI</vt:lpstr>
      <vt:lpstr>PLAGAZI IN EUROPE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GRANBERG Linnea</cp:lastModifiedBy>
  <cp:revision>160</cp:revision>
  <dcterms:modified xsi:type="dcterms:W3CDTF">2021-05-12T12:07:50Z</dcterms:modified>
</cp:coreProperties>
</file>